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handoutMasterIdLst>
    <p:handoutMasterId r:id="rId17"/>
  </p:handoutMasterIdLst>
  <p:sldIdLst>
    <p:sldId id="264" r:id="rId2"/>
    <p:sldId id="334" r:id="rId3"/>
    <p:sldId id="328" r:id="rId4"/>
    <p:sldId id="282" r:id="rId5"/>
    <p:sldId id="281" r:id="rId6"/>
    <p:sldId id="286" r:id="rId7"/>
    <p:sldId id="310" r:id="rId8"/>
    <p:sldId id="311" r:id="rId9"/>
    <p:sldId id="330" r:id="rId10"/>
    <p:sldId id="331" r:id="rId11"/>
    <p:sldId id="305" r:id="rId12"/>
    <p:sldId id="335" r:id="rId13"/>
    <p:sldId id="302" r:id="rId14"/>
    <p:sldId id="316" r:id="rId1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1D8"/>
    <a:srgbClr val="FFFF99"/>
    <a:srgbClr val="FFFFCC"/>
    <a:srgbClr val="0000FF"/>
    <a:srgbClr val="003366"/>
    <a:srgbClr val="006699"/>
    <a:srgbClr val="16223C"/>
    <a:srgbClr val="0E1E3C"/>
    <a:srgbClr val="09244F"/>
    <a:srgbClr val="003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0" autoAdjust="0"/>
    <p:restoredTop sz="90271" autoAdjust="0"/>
  </p:normalViewPr>
  <p:slideViewPr>
    <p:cSldViewPr snapToGrid="0" snapToObjects="1">
      <p:cViewPr varScale="1">
        <p:scale>
          <a:sx n="110" d="100"/>
          <a:sy n="110"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262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Leigh" userId="68a4ec43-fba3-47dd-9206-5f595c95c180" providerId="ADAL" clId="{A79DECDE-41D3-4DEF-B750-ECABD5E99470}"/>
    <pc:docChg chg="custSel modSld">
      <pc:chgData name="Robert Leigh" userId="68a4ec43-fba3-47dd-9206-5f595c95c180" providerId="ADAL" clId="{A79DECDE-41D3-4DEF-B750-ECABD5E99470}" dt="2023-01-31T16:12:38.248" v="191" actId="6549"/>
      <pc:docMkLst>
        <pc:docMk/>
      </pc:docMkLst>
      <pc:sldChg chg="modSp mod">
        <pc:chgData name="Robert Leigh" userId="68a4ec43-fba3-47dd-9206-5f595c95c180" providerId="ADAL" clId="{A79DECDE-41D3-4DEF-B750-ECABD5E99470}" dt="2023-01-31T16:12:38.248" v="191" actId="6549"/>
        <pc:sldMkLst>
          <pc:docMk/>
          <pc:sldMk cId="986051455" sldId="264"/>
        </pc:sldMkLst>
        <pc:spChg chg="mod">
          <ac:chgData name="Robert Leigh" userId="68a4ec43-fba3-47dd-9206-5f595c95c180" providerId="ADAL" clId="{A79DECDE-41D3-4DEF-B750-ECABD5E99470}" dt="2023-01-31T16:12:38.248" v="191" actId="6549"/>
          <ac:spMkLst>
            <pc:docMk/>
            <pc:sldMk cId="986051455" sldId="264"/>
            <ac:spMk id="2" creationId="{00000000-0000-0000-0000-000000000000}"/>
          </ac:spMkLst>
        </pc:spChg>
      </pc:sldChg>
      <pc:sldChg chg="modSp mod">
        <pc:chgData name="Robert Leigh" userId="68a4ec43-fba3-47dd-9206-5f595c95c180" providerId="ADAL" clId="{A79DECDE-41D3-4DEF-B750-ECABD5E99470}" dt="2023-01-31T16:04:47.203" v="58" actId="1076"/>
        <pc:sldMkLst>
          <pc:docMk/>
          <pc:sldMk cId="2090436185" sldId="282"/>
        </pc:sldMkLst>
        <pc:spChg chg="mod">
          <ac:chgData name="Robert Leigh" userId="68a4ec43-fba3-47dd-9206-5f595c95c180" providerId="ADAL" clId="{A79DECDE-41D3-4DEF-B750-ECABD5E99470}" dt="2023-01-31T16:04:47.203" v="58" actId="1076"/>
          <ac:spMkLst>
            <pc:docMk/>
            <pc:sldMk cId="2090436185" sldId="282"/>
            <ac:spMk id="2" creationId="{00000000-0000-0000-0000-000000000000}"/>
          </ac:spMkLst>
        </pc:spChg>
      </pc:sldChg>
      <pc:sldChg chg="modSp mod">
        <pc:chgData name="Robert Leigh" userId="68a4ec43-fba3-47dd-9206-5f595c95c180" providerId="ADAL" clId="{A79DECDE-41D3-4DEF-B750-ECABD5E99470}" dt="2023-01-31T16:11:40.851" v="125" actId="20577"/>
        <pc:sldMkLst>
          <pc:docMk/>
          <pc:sldMk cId="2401036370" sldId="286"/>
        </pc:sldMkLst>
        <pc:spChg chg="mod">
          <ac:chgData name="Robert Leigh" userId="68a4ec43-fba3-47dd-9206-5f595c95c180" providerId="ADAL" clId="{A79DECDE-41D3-4DEF-B750-ECABD5E99470}" dt="2023-01-31T16:11:40.851" v="125" actId="20577"/>
          <ac:spMkLst>
            <pc:docMk/>
            <pc:sldMk cId="2401036370" sldId="286"/>
            <ac:spMk id="2" creationId="{00000000-0000-0000-0000-000000000000}"/>
          </ac:spMkLst>
        </pc:spChg>
      </pc:sldChg>
      <pc:sldChg chg="addSp delSp modSp mod">
        <pc:chgData name="Robert Leigh" userId="68a4ec43-fba3-47dd-9206-5f595c95c180" providerId="ADAL" clId="{A79DECDE-41D3-4DEF-B750-ECABD5E99470}" dt="2023-01-31T16:10:56.129" v="121" actId="1076"/>
        <pc:sldMkLst>
          <pc:docMk/>
          <pc:sldMk cId="42637992" sldId="305"/>
        </pc:sldMkLst>
        <pc:spChg chg="del mod">
          <ac:chgData name="Robert Leigh" userId="68a4ec43-fba3-47dd-9206-5f595c95c180" providerId="ADAL" clId="{A79DECDE-41D3-4DEF-B750-ECABD5E99470}" dt="2023-01-31T16:10:25.693" v="111" actId="21"/>
          <ac:spMkLst>
            <pc:docMk/>
            <pc:sldMk cId="42637992" sldId="305"/>
            <ac:spMk id="7" creationId="{00000000-0000-0000-0000-000000000000}"/>
          </ac:spMkLst>
        </pc:spChg>
        <pc:spChg chg="mod">
          <ac:chgData name="Robert Leigh" userId="68a4ec43-fba3-47dd-9206-5f595c95c180" providerId="ADAL" clId="{A79DECDE-41D3-4DEF-B750-ECABD5E99470}" dt="2023-01-31T16:06:49.654" v="95" actId="20577"/>
          <ac:spMkLst>
            <pc:docMk/>
            <pc:sldMk cId="42637992" sldId="305"/>
            <ac:spMk id="10" creationId="{00000000-0000-0000-0000-000000000000}"/>
          </ac:spMkLst>
        </pc:spChg>
        <pc:picChg chg="add del mod">
          <ac:chgData name="Robert Leigh" userId="68a4ec43-fba3-47dd-9206-5f595c95c180" providerId="ADAL" clId="{A79DECDE-41D3-4DEF-B750-ECABD5E99470}" dt="2023-01-31T16:09:13.789" v="103" actId="21"/>
          <ac:picMkLst>
            <pc:docMk/>
            <pc:sldMk cId="42637992" sldId="305"/>
            <ac:picMk id="3" creationId="{20616E19-A7F9-400D-BBCC-04CA9D773827}"/>
          </ac:picMkLst>
        </pc:picChg>
        <pc:picChg chg="add mod">
          <ac:chgData name="Robert Leigh" userId="68a4ec43-fba3-47dd-9206-5f595c95c180" providerId="ADAL" clId="{A79DECDE-41D3-4DEF-B750-ECABD5E99470}" dt="2023-01-31T16:10:56.129" v="121" actId="1076"/>
          <ac:picMkLst>
            <pc:docMk/>
            <pc:sldMk cId="42637992" sldId="305"/>
            <ac:picMk id="5" creationId="{D2A13452-0305-46EC-8A8B-ABF4D3251968}"/>
          </ac:picMkLst>
        </pc:picChg>
        <pc:picChg chg="del">
          <ac:chgData name="Robert Leigh" userId="68a4ec43-fba3-47dd-9206-5f595c95c180" providerId="ADAL" clId="{A79DECDE-41D3-4DEF-B750-ECABD5E99470}" dt="2023-01-31T16:08:06.018" v="100" actId="478"/>
          <ac:picMkLst>
            <pc:docMk/>
            <pc:sldMk cId="42637992" sldId="305"/>
            <ac:picMk id="15" creationId="{00000000-0000-0000-0000-000000000000}"/>
          </ac:picMkLst>
        </pc:picChg>
      </pc:sldChg>
      <pc:sldChg chg="modSp mod">
        <pc:chgData name="Robert Leigh" userId="68a4ec43-fba3-47dd-9206-5f595c95c180" providerId="ADAL" clId="{A79DECDE-41D3-4DEF-B750-ECABD5E99470}" dt="2023-01-31T16:05:06.204" v="62" actId="20577"/>
        <pc:sldMkLst>
          <pc:docMk/>
          <pc:sldMk cId="3018456713" sldId="310"/>
        </pc:sldMkLst>
        <pc:spChg chg="mod">
          <ac:chgData name="Robert Leigh" userId="68a4ec43-fba3-47dd-9206-5f595c95c180" providerId="ADAL" clId="{A79DECDE-41D3-4DEF-B750-ECABD5E99470}" dt="2023-01-31T16:05:06.204" v="62" actId="20577"/>
          <ac:spMkLst>
            <pc:docMk/>
            <pc:sldMk cId="3018456713" sldId="310"/>
            <ac:spMk id="2" creationId="{00000000-0000-0000-0000-000000000000}"/>
          </ac:spMkLst>
        </pc:spChg>
      </pc:sldChg>
      <pc:sldChg chg="modSp mod">
        <pc:chgData name="Robert Leigh" userId="68a4ec43-fba3-47dd-9206-5f595c95c180" providerId="ADAL" clId="{A79DECDE-41D3-4DEF-B750-ECABD5E99470}" dt="2023-01-31T16:06:02.058" v="85" actId="20577"/>
        <pc:sldMkLst>
          <pc:docMk/>
          <pc:sldMk cId="167875449" sldId="311"/>
        </pc:sldMkLst>
        <pc:spChg chg="mod">
          <ac:chgData name="Robert Leigh" userId="68a4ec43-fba3-47dd-9206-5f595c95c180" providerId="ADAL" clId="{A79DECDE-41D3-4DEF-B750-ECABD5E99470}" dt="2023-01-31T16:06:02.058" v="85" actId="20577"/>
          <ac:spMkLst>
            <pc:docMk/>
            <pc:sldMk cId="167875449" sldId="311"/>
            <ac:spMk id="5" creationId="{00000000-0000-0000-0000-000000000000}"/>
          </ac:spMkLst>
        </pc:spChg>
      </pc:sldChg>
      <pc:sldChg chg="modSp mod">
        <pc:chgData name="Robert Leigh" userId="68a4ec43-fba3-47dd-9206-5f595c95c180" providerId="ADAL" clId="{A79DECDE-41D3-4DEF-B750-ECABD5E99470}" dt="2023-01-31T16:04:30.495" v="56" actId="13926"/>
        <pc:sldMkLst>
          <pc:docMk/>
          <pc:sldMk cId="2036616704" sldId="328"/>
        </pc:sldMkLst>
        <pc:spChg chg="mod">
          <ac:chgData name="Robert Leigh" userId="68a4ec43-fba3-47dd-9206-5f595c95c180" providerId="ADAL" clId="{A79DECDE-41D3-4DEF-B750-ECABD5E99470}" dt="2023-01-31T16:04:30.495" v="56" actId="13926"/>
          <ac:spMkLst>
            <pc:docMk/>
            <pc:sldMk cId="2036616704" sldId="328"/>
            <ac:spMk id="2" creationId="{00000000-0000-0000-0000-000000000000}"/>
          </ac:spMkLst>
        </pc:spChg>
      </pc:sldChg>
      <pc:sldChg chg="modSp mod">
        <pc:chgData name="Robert Leigh" userId="68a4ec43-fba3-47dd-9206-5f595c95c180" providerId="ADAL" clId="{A79DECDE-41D3-4DEF-B750-ECABD5E99470}" dt="2023-01-31T16:06:34.683" v="93" actId="20577"/>
        <pc:sldMkLst>
          <pc:docMk/>
          <pc:sldMk cId="3060340177" sldId="330"/>
        </pc:sldMkLst>
        <pc:spChg chg="mod">
          <ac:chgData name="Robert Leigh" userId="68a4ec43-fba3-47dd-9206-5f595c95c180" providerId="ADAL" clId="{A79DECDE-41D3-4DEF-B750-ECABD5E99470}" dt="2023-01-31T16:06:34.683" v="93" actId="20577"/>
          <ac:spMkLst>
            <pc:docMk/>
            <pc:sldMk cId="3060340177" sldId="330"/>
            <ac:spMk id="7" creationId="{00000000-0000-0000-0000-000000000000}"/>
          </ac:spMkLst>
        </pc:spChg>
      </pc:sldChg>
      <pc:sldChg chg="addSp delSp modSp mod">
        <pc:chgData name="Robert Leigh" userId="68a4ec43-fba3-47dd-9206-5f595c95c180" providerId="ADAL" clId="{A79DECDE-41D3-4DEF-B750-ECABD5E99470}" dt="2023-01-31T16:10:38.726" v="116" actId="1076"/>
        <pc:sldMkLst>
          <pc:docMk/>
          <pc:sldMk cId="3619734350" sldId="335"/>
        </pc:sldMkLst>
        <pc:spChg chg="del mod">
          <ac:chgData name="Robert Leigh" userId="68a4ec43-fba3-47dd-9206-5f595c95c180" providerId="ADAL" clId="{A79DECDE-41D3-4DEF-B750-ECABD5E99470}" dt="2023-01-31T16:10:34.317" v="114" actId="21"/>
          <ac:spMkLst>
            <pc:docMk/>
            <pc:sldMk cId="3619734350" sldId="335"/>
            <ac:spMk id="4" creationId="{00000000-0000-0000-0000-000000000000}"/>
          </ac:spMkLst>
        </pc:spChg>
        <pc:spChg chg="del">
          <ac:chgData name="Robert Leigh" userId="68a4ec43-fba3-47dd-9206-5f595c95c180" providerId="ADAL" clId="{A79DECDE-41D3-4DEF-B750-ECABD5E99470}" dt="2023-01-31T16:10:32.543" v="113" actId="21"/>
          <ac:spMkLst>
            <pc:docMk/>
            <pc:sldMk cId="3619734350" sldId="335"/>
            <ac:spMk id="10" creationId="{00000000-0000-0000-0000-000000000000}"/>
          </ac:spMkLst>
        </pc:spChg>
        <pc:spChg chg="del">
          <ac:chgData name="Robert Leigh" userId="68a4ec43-fba3-47dd-9206-5f595c95c180" providerId="ADAL" clId="{A79DECDE-41D3-4DEF-B750-ECABD5E99470}" dt="2023-01-31T16:10:30.661" v="112" actId="21"/>
          <ac:spMkLst>
            <pc:docMk/>
            <pc:sldMk cId="3619734350" sldId="335"/>
            <ac:spMk id="12" creationId="{00000000-0000-0000-0000-000000000000}"/>
          </ac:spMkLst>
        </pc:spChg>
        <pc:picChg chg="del">
          <ac:chgData name="Robert Leigh" userId="68a4ec43-fba3-47dd-9206-5f595c95c180" providerId="ADAL" clId="{A79DECDE-41D3-4DEF-B750-ECABD5E99470}" dt="2023-01-31T16:09:42.011" v="104" actId="478"/>
          <ac:picMkLst>
            <pc:docMk/>
            <pc:sldMk cId="3619734350" sldId="335"/>
            <ac:picMk id="2" creationId="{00000000-0000-0000-0000-000000000000}"/>
          </ac:picMkLst>
        </pc:picChg>
        <pc:picChg chg="add mod">
          <ac:chgData name="Robert Leigh" userId="68a4ec43-fba3-47dd-9206-5f595c95c180" providerId="ADAL" clId="{A79DECDE-41D3-4DEF-B750-ECABD5E99470}" dt="2023-01-31T16:10:38.726" v="116" actId="1076"/>
          <ac:picMkLst>
            <pc:docMk/>
            <pc:sldMk cId="3619734350" sldId="335"/>
            <ac:picMk id="5" creationId="{6C88AE4C-A5DD-4870-876F-884C45AF9F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6630" tIns="48314" rIns="96630" bIns="48314" numCol="1" anchor="t" anchorCtr="0" compatLnSpc="1">
            <a:prstTxWarp prst="textNoShape">
              <a:avLst/>
            </a:prstTxWarp>
          </a:bodyPr>
          <a:lstStyle>
            <a:lvl1pPr>
              <a:defRPr sz="1300">
                <a:latin typeface="Calibri" pitchFamily="34" charset="0"/>
              </a:defRPr>
            </a:lvl1pPr>
          </a:lstStyle>
          <a:p>
            <a:endParaRPr lang="en-US" dirty="0"/>
          </a:p>
        </p:txBody>
      </p:sp>
      <p:sp>
        <p:nvSpPr>
          <p:cNvPr id="20483" name="Rectangle 3"/>
          <p:cNvSpPr>
            <a:spLocks noGrp="1" noChangeArrowheads="1"/>
          </p:cNvSpPr>
          <p:nvPr>
            <p:ph type="dt" sz="quarter" idx="1"/>
          </p:nvPr>
        </p:nvSpPr>
        <p:spPr bwMode="auto">
          <a:xfrm>
            <a:off x="4143589" y="1"/>
            <a:ext cx="3169920" cy="480060"/>
          </a:xfrm>
          <a:prstGeom prst="rect">
            <a:avLst/>
          </a:prstGeom>
          <a:noFill/>
          <a:ln w="9525">
            <a:noFill/>
            <a:miter lim="800000"/>
            <a:headEnd/>
            <a:tailEnd/>
          </a:ln>
          <a:effectLst/>
        </p:spPr>
        <p:txBody>
          <a:bodyPr vert="horz" wrap="square" lIns="96630" tIns="48314" rIns="96630" bIns="48314" numCol="1" anchor="t" anchorCtr="0" compatLnSpc="1">
            <a:prstTxWarp prst="textNoShape">
              <a:avLst/>
            </a:prstTxWarp>
          </a:bodyPr>
          <a:lstStyle>
            <a:lvl1pPr algn="r">
              <a:defRPr sz="1300">
                <a:latin typeface="Calibri" pitchFamily="34" charset="0"/>
              </a:defRPr>
            </a:lvl1pPr>
          </a:lstStyle>
          <a:p>
            <a:fld id="{2E7CB081-6CFF-4EC4-A673-76D5B88A57B4}" type="datetimeFigureOut">
              <a:rPr lang="en-US"/>
              <a:pPr/>
              <a:t>1/31/2023</a:t>
            </a:fld>
            <a:endParaRPr lang="en-US" dirty="0"/>
          </a:p>
        </p:txBody>
      </p:sp>
      <p:sp>
        <p:nvSpPr>
          <p:cNvPr id="20484" name="Rectangle 4"/>
          <p:cNvSpPr>
            <a:spLocks noGrp="1" noChangeArrowheads="1"/>
          </p:cNvSpPr>
          <p:nvPr>
            <p:ph type="ftr" sz="quarter" idx="2"/>
          </p:nvPr>
        </p:nvSpPr>
        <p:spPr bwMode="auto">
          <a:xfrm>
            <a:off x="0" y="9119477"/>
            <a:ext cx="3169920" cy="480060"/>
          </a:xfrm>
          <a:prstGeom prst="rect">
            <a:avLst/>
          </a:prstGeom>
          <a:noFill/>
          <a:ln w="9525">
            <a:noFill/>
            <a:miter lim="800000"/>
            <a:headEnd/>
            <a:tailEnd/>
          </a:ln>
          <a:effectLst/>
        </p:spPr>
        <p:txBody>
          <a:bodyPr vert="horz" wrap="square" lIns="96630" tIns="48314" rIns="96630" bIns="48314" numCol="1" anchor="b" anchorCtr="0" compatLnSpc="1">
            <a:prstTxWarp prst="textNoShape">
              <a:avLst/>
            </a:prstTxWarp>
          </a:bodyPr>
          <a:lstStyle>
            <a:lvl1pPr>
              <a:defRPr sz="1300">
                <a:latin typeface="Calibri" pitchFamily="34" charset="0"/>
              </a:defRPr>
            </a:lvl1pPr>
          </a:lstStyle>
          <a:p>
            <a:endParaRPr lang="en-US" dirty="0"/>
          </a:p>
        </p:txBody>
      </p:sp>
      <p:sp>
        <p:nvSpPr>
          <p:cNvPr id="20485" name="Rectangle 5"/>
          <p:cNvSpPr>
            <a:spLocks noGrp="1" noChangeArrowheads="1"/>
          </p:cNvSpPr>
          <p:nvPr>
            <p:ph type="sldNum" sz="quarter" idx="3"/>
          </p:nvPr>
        </p:nvSpPr>
        <p:spPr bwMode="auto">
          <a:xfrm>
            <a:off x="4143589" y="9119477"/>
            <a:ext cx="3169920" cy="480060"/>
          </a:xfrm>
          <a:prstGeom prst="rect">
            <a:avLst/>
          </a:prstGeom>
          <a:noFill/>
          <a:ln w="9525">
            <a:noFill/>
            <a:miter lim="800000"/>
            <a:headEnd/>
            <a:tailEnd/>
          </a:ln>
          <a:effectLst/>
        </p:spPr>
        <p:txBody>
          <a:bodyPr vert="horz" wrap="square" lIns="96630" tIns="48314" rIns="96630" bIns="48314" numCol="1" anchor="b" anchorCtr="0" compatLnSpc="1">
            <a:prstTxWarp prst="textNoShape">
              <a:avLst/>
            </a:prstTxWarp>
          </a:bodyPr>
          <a:lstStyle>
            <a:lvl1pPr algn="r">
              <a:defRPr sz="1300">
                <a:latin typeface="Calibri" pitchFamily="34" charset="0"/>
              </a:defRPr>
            </a:lvl1pPr>
          </a:lstStyle>
          <a:p>
            <a:fld id="{A419955D-50D4-4841-B972-341CCA331FAB}" type="slidenum">
              <a:rPr lang="en-US"/>
              <a:pPr/>
              <a:t>‹#›</a:t>
            </a:fld>
            <a:endParaRPr lang="en-US" dirty="0"/>
          </a:p>
        </p:txBody>
      </p:sp>
    </p:spTree>
    <p:extLst>
      <p:ext uri="{BB962C8B-B14F-4D97-AF65-F5344CB8AC3E}">
        <p14:creationId xmlns:p14="http://schemas.microsoft.com/office/powerpoint/2010/main" val="2130752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4" rIns="96630" bIns="48314"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30" tIns="48314" rIns="96630" bIns="48314" rtlCol="0"/>
          <a:lstStyle>
            <a:lvl1pPr algn="r" fontAlgn="auto">
              <a:spcBef>
                <a:spcPts val="0"/>
              </a:spcBef>
              <a:spcAft>
                <a:spcPts val="0"/>
              </a:spcAft>
              <a:defRPr sz="1300" smtClean="0">
                <a:latin typeface="+mn-lt"/>
              </a:defRPr>
            </a:lvl1pPr>
          </a:lstStyle>
          <a:p>
            <a:pPr>
              <a:defRPr/>
            </a:pPr>
            <a:fld id="{E461D60E-F5E4-4DCE-B99E-4ECE2FFCC98D}" type="datetimeFigureOut">
              <a:rPr lang="en-US"/>
              <a:pPr>
                <a:defRPr/>
              </a:pPr>
              <a:t>1/31/2023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0" tIns="48314" rIns="96630" bIns="48314" rtlCol="0" anchor="ctr"/>
          <a:lstStyle/>
          <a:p>
            <a:pPr lvl="0"/>
            <a:endParaRPr lang="en-US" noProof="0" dirty="0"/>
          </a:p>
        </p:txBody>
      </p:sp>
      <p:sp>
        <p:nvSpPr>
          <p:cNvPr id="5" name="Notes Placeholder 4"/>
          <p:cNvSpPr>
            <a:spLocks noGrp="1"/>
          </p:cNvSpPr>
          <p:nvPr>
            <p:ph type="body" sz="quarter" idx="3"/>
          </p:nvPr>
        </p:nvSpPr>
        <p:spPr>
          <a:xfrm>
            <a:off x="731520" y="4560573"/>
            <a:ext cx="5852160" cy="4320540"/>
          </a:xfrm>
          <a:prstGeom prst="rect">
            <a:avLst/>
          </a:prstGeom>
        </p:spPr>
        <p:txBody>
          <a:bodyPr vert="horz" lIns="96630" tIns="48314" rIns="96630" bIns="483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7"/>
            <a:ext cx="3169920" cy="480060"/>
          </a:xfrm>
          <a:prstGeom prst="rect">
            <a:avLst/>
          </a:prstGeom>
        </p:spPr>
        <p:txBody>
          <a:bodyPr vert="horz" lIns="96630" tIns="48314" rIns="96630" bIns="48314"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589" y="9119477"/>
            <a:ext cx="3169920" cy="480060"/>
          </a:xfrm>
          <a:prstGeom prst="rect">
            <a:avLst/>
          </a:prstGeom>
        </p:spPr>
        <p:txBody>
          <a:bodyPr vert="horz" lIns="96630" tIns="48314" rIns="96630" bIns="48314" rtlCol="0" anchor="b"/>
          <a:lstStyle>
            <a:lvl1pPr algn="r" fontAlgn="auto">
              <a:spcBef>
                <a:spcPts val="0"/>
              </a:spcBef>
              <a:spcAft>
                <a:spcPts val="0"/>
              </a:spcAft>
              <a:defRPr sz="1300" smtClean="0">
                <a:latin typeface="+mn-lt"/>
              </a:defRPr>
            </a:lvl1pPr>
          </a:lstStyle>
          <a:p>
            <a:pPr>
              <a:defRPr/>
            </a:pPr>
            <a:fld id="{A52E4C87-3D25-498E-9E8C-3D8BB3EA3164}" type="slidenum">
              <a:rPr lang="en-US"/>
              <a:pPr>
                <a:defRPr/>
              </a:pPr>
              <a:t>‹#›</a:t>
            </a:fld>
            <a:endParaRPr lang="en-US" dirty="0"/>
          </a:p>
        </p:txBody>
      </p:sp>
    </p:spTree>
    <p:extLst>
      <p:ext uri="{BB962C8B-B14F-4D97-AF65-F5344CB8AC3E}">
        <p14:creationId xmlns:p14="http://schemas.microsoft.com/office/powerpoint/2010/main" val="425892206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239297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2CD41-BEB7-4542-B2E8-0237D9383225}"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473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33707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86589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274079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23020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409880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337432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427846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39395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84958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362884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2CD41-BEB7-4542-B2E8-0237D9383225}"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87171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2CD41-BEB7-4542-B2E8-0237D9383225}"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4724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C42511B-B200-4522-8DC7-468C23C0713A}" type="slidenum">
              <a:rPr lang="en-US" smtClean="0"/>
              <a:pPr>
                <a:defRPr/>
              </a:pPr>
              <a:t>‹#›</a:t>
            </a:fld>
            <a:endParaRPr lang="en-US" dirty="0"/>
          </a:p>
        </p:txBody>
      </p:sp>
    </p:spTree>
    <p:extLst>
      <p:ext uri="{BB962C8B-B14F-4D97-AF65-F5344CB8AC3E}">
        <p14:creationId xmlns:p14="http://schemas.microsoft.com/office/powerpoint/2010/main" val="33770493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445D8D1-FCA8-4D6C-842A-505AD156ACFE}" type="slidenum">
              <a:rPr lang="en-US" smtClean="0"/>
              <a:pPr>
                <a:defRPr/>
              </a:pPr>
              <a:t>‹#›</a:t>
            </a:fld>
            <a:endParaRPr lang="en-US" dirty="0"/>
          </a:p>
        </p:txBody>
      </p:sp>
    </p:spTree>
    <p:extLst>
      <p:ext uri="{BB962C8B-B14F-4D97-AF65-F5344CB8AC3E}">
        <p14:creationId xmlns:p14="http://schemas.microsoft.com/office/powerpoint/2010/main" val="60162015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810BAE6-60DD-4C3A-8A2A-C640BDDC8AF9}" type="slidenum">
              <a:rPr lang="en-US" smtClean="0"/>
              <a:pPr>
                <a:defRPr/>
              </a:pPr>
              <a:t>‹#›</a:t>
            </a:fld>
            <a:endParaRPr lang="en-US" dirty="0"/>
          </a:p>
        </p:txBody>
      </p:sp>
    </p:spTree>
    <p:extLst>
      <p:ext uri="{BB962C8B-B14F-4D97-AF65-F5344CB8AC3E}">
        <p14:creationId xmlns:p14="http://schemas.microsoft.com/office/powerpoint/2010/main" val="41640664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1"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85E618-BDE2-490B-BE8D-A2C9AF841E02}" type="slidenum">
              <a:rPr lang="en-US" smtClean="0"/>
              <a:pPr>
                <a:defRPr/>
              </a:pPr>
              <a:t>‹#›</a:t>
            </a:fld>
            <a:endParaRPr lang="en-US" dirty="0"/>
          </a:p>
        </p:txBody>
      </p:sp>
    </p:spTree>
    <p:extLst>
      <p:ext uri="{BB962C8B-B14F-4D97-AF65-F5344CB8AC3E}">
        <p14:creationId xmlns:p14="http://schemas.microsoft.com/office/powerpoint/2010/main" val="415173438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3" name="Picture 2" descr="VIP-Header-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CE9830-4788-4EE7-B0A9-3182B7F57207}" type="slidenum">
              <a:rPr lang="en-US" smtClean="0"/>
              <a:pPr>
                <a:defRPr/>
              </a:pPr>
              <a:t>‹#›</a:t>
            </a:fld>
            <a:endParaRPr lang="en-US" dirty="0"/>
          </a:p>
        </p:txBody>
      </p:sp>
    </p:spTree>
    <p:extLst>
      <p:ext uri="{BB962C8B-B14F-4D97-AF65-F5344CB8AC3E}">
        <p14:creationId xmlns:p14="http://schemas.microsoft.com/office/powerpoint/2010/main" val="1356181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A918D3B-9D92-4D26-8FA8-CA66A9CDFD7F}" type="slidenum">
              <a:rPr lang="en-US" smtClean="0"/>
              <a:pPr>
                <a:defRPr/>
              </a:pPr>
              <a:t>‹#›</a:t>
            </a:fld>
            <a:endParaRPr lang="en-US" dirty="0"/>
          </a:p>
        </p:txBody>
      </p:sp>
    </p:spTree>
    <p:extLst>
      <p:ext uri="{BB962C8B-B14F-4D97-AF65-F5344CB8AC3E}">
        <p14:creationId xmlns:p14="http://schemas.microsoft.com/office/powerpoint/2010/main" val="397918108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C7B6B4C-F556-4C6C-BAA6-844D4EC6C53F}" type="slidenum">
              <a:rPr lang="en-US" smtClean="0"/>
              <a:pPr>
                <a:defRPr/>
              </a:pPr>
              <a:t>‹#›</a:t>
            </a:fld>
            <a:endParaRPr lang="en-US" dirty="0"/>
          </a:p>
        </p:txBody>
      </p:sp>
    </p:spTree>
    <p:extLst>
      <p:ext uri="{BB962C8B-B14F-4D97-AF65-F5344CB8AC3E}">
        <p14:creationId xmlns:p14="http://schemas.microsoft.com/office/powerpoint/2010/main" val="21024659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3473416-E100-435A-918D-9D545B5E77CC}" type="slidenum">
              <a:rPr lang="en-US" smtClean="0"/>
              <a:pPr>
                <a:defRPr/>
              </a:pPr>
              <a:t>‹#›</a:t>
            </a:fld>
            <a:endParaRPr lang="en-US" dirty="0"/>
          </a:p>
        </p:txBody>
      </p:sp>
    </p:spTree>
    <p:extLst>
      <p:ext uri="{BB962C8B-B14F-4D97-AF65-F5344CB8AC3E}">
        <p14:creationId xmlns:p14="http://schemas.microsoft.com/office/powerpoint/2010/main" val="39173050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20F6DFC-C796-4929-A2EC-458D0FD81839}" type="slidenum">
              <a:rPr lang="en-US" smtClean="0"/>
              <a:pPr>
                <a:defRPr/>
              </a:pPr>
              <a:t>‹#›</a:t>
            </a:fld>
            <a:endParaRPr lang="en-US" dirty="0"/>
          </a:p>
        </p:txBody>
      </p:sp>
    </p:spTree>
    <p:extLst>
      <p:ext uri="{BB962C8B-B14F-4D97-AF65-F5344CB8AC3E}">
        <p14:creationId xmlns:p14="http://schemas.microsoft.com/office/powerpoint/2010/main" val="8890913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B2CE055-5E99-4E4F-A0A6-C9B5E87E0191}" type="slidenum">
              <a:rPr lang="en-US" smtClean="0"/>
              <a:pPr>
                <a:defRPr/>
              </a:pPr>
              <a:t>‹#›</a:t>
            </a:fld>
            <a:endParaRPr lang="en-US" dirty="0"/>
          </a:p>
        </p:txBody>
      </p:sp>
    </p:spTree>
    <p:extLst>
      <p:ext uri="{BB962C8B-B14F-4D97-AF65-F5344CB8AC3E}">
        <p14:creationId xmlns:p14="http://schemas.microsoft.com/office/powerpoint/2010/main" val="300795034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AF719F-DC32-4CC1-B6CC-23842358F347}" type="slidenum">
              <a:rPr lang="en-US" smtClean="0"/>
              <a:pPr>
                <a:defRPr/>
              </a:pPr>
              <a:t>‹#›</a:t>
            </a:fld>
            <a:endParaRPr lang="en-US" dirty="0"/>
          </a:p>
        </p:txBody>
      </p:sp>
    </p:spTree>
    <p:extLst>
      <p:ext uri="{BB962C8B-B14F-4D97-AF65-F5344CB8AC3E}">
        <p14:creationId xmlns:p14="http://schemas.microsoft.com/office/powerpoint/2010/main" val="29207387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F82"/>
            </a:gs>
            <a:gs pos="27000">
              <a:srgbClr val="003F82"/>
            </a:gs>
            <a:gs pos="100000">
              <a:srgbClr val="16223C"/>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C42511B-B200-4522-8DC7-468C23C0713A}" type="slidenum">
              <a:rPr lang="en-US" smtClean="0"/>
              <a:pPr>
                <a:defRPr/>
              </a:pPr>
              <a:t>‹#›</a:t>
            </a:fld>
            <a:endParaRPr lang="en-US" dirty="0"/>
          </a:p>
        </p:txBody>
      </p:sp>
    </p:spTree>
    <p:extLst>
      <p:ext uri="{BB962C8B-B14F-4D97-AF65-F5344CB8AC3E}">
        <p14:creationId xmlns:p14="http://schemas.microsoft.com/office/powerpoint/2010/main" val="302124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6" r:id="rId13"/>
    <p:sldLayoutId id="2147483677" r:id="rId14"/>
    <p:sldLayoutId id="2147483679" r:id="rId15"/>
    <p:sldLayoutId id="2147483681" r:id="rId16"/>
    <p:sldLayoutId id="2147483682" r:id="rId17"/>
    <p:sldLayoutId id="2147483686" r:id="rId18"/>
    <p:sldLayoutId id="2147483690" r:id="rId19"/>
    <p:sldLayoutId id="2147483691" r:id="rId20"/>
    <p:sldLayoutId id="2147483697" r:id="rId2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133" y="2598004"/>
            <a:ext cx="6544733" cy="2462213"/>
          </a:xfrm>
          <a:prstGeom prst="rect">
            <a:avLst/>
          </a:prstGeom>
        </p:spPr>
        <p:txBody>
          <a:bodyPr wrap="square">
            <a:spAutoFit/>
          </a:bodyPr>
          <a:lstStyle/>
          <a:p>
            <a:pPr algn="ctr"/>
            <a:r>
              <a:rPr lang="en-US" sz="3500" b="1" dirty="0">
                <a:solidFill>
                  <a:schemeClr val="bg1"/>
                </a:solidFill>
                <a:effectLst>
                  <a:outerShdw blurRad="38100" dist="38100" dir="2700000" algn="tl">
                    <a:srgbClr val="000000">
                      <a:alpha val="43137"/>
                    </a:srgbClr>
                  </a:outerShdw>
                </a:effectLst>
              </a:rPr>
              <a:t>Visionaries in Practice (VIP) </a:t>
            </a:r>
          </a:p>
          <a:p>
            <a:pPr algn="ctr"/>
            <a:r>
              <a:rPr lang="en-US" sz="3500" b="1" dirty="0">
                <a:solidFill>
                  <a:schemeClr val="bg1"/>
                </a:solidFill>
                <a:effectLst>
                  <a:outerShdw blurRad="38100" dist="38100" dir="2700000" algn="tl">
                    <a:srgbClr val="000000">
                      <a:alpha val="43137"/>
                    </a:srgbClr>
                  </a:outerShdw>
                </a:effectLst>
              </a:rPr>
              <a:t>Giving Program</a:t>
            </a:r>
          </a:p>
          <a:p>
            <a:pPr algn="ctr"/>
            <a:endParaRPr lang="en-US" sz="2800" b="1" dirty="0">
              <a:solidFill>
                <a:schemeClr val="bg1"/>
              </a:solidFill>
              <a:effectLst>
                <a:outerShdw blurRad="38100" dist="38100" dir="2700000" algn="tl">
                  <a:srgbClr val="000000">
                    <a:alpha val="43137"/>
                  </a:srgbClr>
                </a:outerShdw>
              </a:effectLst>
            </a:endParaRPr>
          </a:p>
          <a:p>
            <a:pPr algn="ctr"/>
            <a:r>
              <a:rPr lang="en-US" sz="2800" dirty="0">
                <a:solidFill>
                  <a:schemeClr val="bg1"/>
                </a:solidFill>
                <a:effectLst>
                  <a:outerShdw blurRad="38100" dist="38100" dir="2700000" algn="tl">
                    <a:srgbClr val="000000">
                      <a:alpha val="43137"/>
                    </a:srgbClr>
                  </a:outerShdw>
                </a:effectLst>
              </a:rPr>
              <a:t>Practice groups investing in today’s research to impact tomorrow’s practice</a:t>
            </a:r>
          </a:p>
        </p:txBody>
      </p:sp>
      <p:sp>
        <p:nvSpPr>
          <p:cNvPr id="3"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a:t>
            </a:fld>
            <a:endParaRPr lang="en-US" sz="1200" dirty="0">
              <a:solidFill>
                <a:schemeClr val="bg1"/>
              </a:solidFill>
            </a:endParaRPr>
          </a:p>
        </p:txBody>
      </p:sp>
    </p:spTree>
    <p:extLst>
      <p:ext uri="{BB962C8B-B14F-4D97-AF65-F5344CB8AC3E}">
        <p14:creationId xmlns:p14="http://schemas.microsoft.com/office/powerpoint/2010/main" val="9860514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 y="1275683"/>
            <a:ext cx="9143999" cy="1169551"/>
          </a:xfrm>
          <a:prstGeom prst="rect">
            <a:avLst/>
          </a:prstGeom>
        </p:spPr>
        <p:txBody>
          <a:bodyPr wrap="square">
            <a:spAutoFit/>
          </a:bodyPr>
          <a:lstStyle/>
          <a:p>
            <a:pPr algn="ct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Recognition and Benefits –</a:t>
            </a:r>
          </a:p>
          <a:p>
            <a:pPr algn="ct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Throughout the Year</a:t>
            </a:r>
          </a:p>
        </p:txBody>
      </p:sp>
      <p:sp>
        <p:nvSpPr>
          <p:cNvPr id="7" name="Rectangle 6"/>
          <p:cNvSpPr/>
          <p:nvPr/>
        </p:nvSpPr>
        <p:spPr>
          <a:xfrm>
            <a:off x="404362" y="2719110"/>
            <a:ext cx="8350171" cy="2677656"/>
          </a:xfrm>
          <a:prstGeom prst="rect">
            <a:avLst/>
          </a:prstGeom>
        </p:spPr>
        <p:txBody>
          <a:bodyPr wrap="square">
            <a:spAutoFit/>
          </a:bodyPr>
          <a:lstStyle/>
          <a:p>
            <a:pPr marL="256032" indent="-256032">
              <a:buFont typeface="Arial" pitchFamily="34" charset="0"/>
              <a:buChar char="•"/>
            </a:pPr>
            <a:r>
              <a:rPr lang="en-US" sz="2400" dirty="0">
                <a:solidFill>
                  <a:schemeClr val="bg1"/>
                </a:solidFill>
                <a:effectLst>
                  <a:outerShdw blurRad="38100" dist="38100" dir="2700000" algn="tl">
                    <a:srgbClr val="000000">
                      <a:alpha val="43137"/>
                    </a:srgbClr>
                  </a:outerShdw>
                </a:effectLst>
              </a:rPr>
              <a:t>Special recognition in RSNA publications like </a:t>
            </a:r>
            <a:r>
              <a:rPr lang="en-US" sz="2400" i="1" dirty="0">
                <a:solidFill>
                  <a:schemeClr val="bg1"/>
                </a:solidFill>
                <a:effectLst>
                  <a:outerShdw blurRad="38100" dist="38100" dir="2700000" algn="tl">
                    <a:srgbClr val="000000">
                      <a:alpha val="43137"/>
                    </a:srgbClr>
                  </a:outerShdw>
                </a:effectLst>
              </a:rPr>
              <a:t>RSNA News </a:t>
            </a:r>
            <a:r>
              <a:rPr lang="en-US" sz="2400" dirty="0">
                <a:solidFill>
                  <a:schemeClr val="bg1"/>
                </a:solidFill>
                <a:effectLst>
                  <a:outerShdw blurRad="38100" dist="38100" dir="2700000" algn="tl">
                    <a:srgbClr val="000000">
                      <a:alpha val="43137"/>
                    </a:srgbClr>
                  </a:outerShdw>
                </a:effectLst>
              </a:rPr>
              <a:t> and </a:t>
            </a:r>
            <a:r>
              <a:rPr lang="en-US" sz="2400" i="1" dirty="0">
                <a:solidFill>
                  <a:schemeClr val="bg1"/>
                </a:solidFill>
                <a:effectLst>
                  <a:outerShdw blurRad="38100" dist="38100" dir="2700000" algn="tl">
                    <a:srgbClr val="000000">
                      <a:alpha val="43137"/>
                    </a:srgbClr>
                  </a:outerShdw>
                </a:effectLst>
              </a:rPr>
              <a:t>RadioGraphics</a:t>
            </a:r>
            <a:br>
              <a:rPr lang="en-US" sz="2400" dirty="0">
                <a:solidFill>
                  <a:schemeClr val="bg1"/>
                </a:solidFill>
                <a:effectLst>
                  <a:outerShdw blurRad="38100" dist="38100" dir="2700000" algn="tl">
                    <a:srgbClr val="000000">
                      <a:alpha val="43137"/>
                    </a:srgbClr>
                  </a:outerShdw>
                </a:effectLst>
              </a:rPr>
            </a:br>
            <a:endParaRPr lang="en-US" sz="2400" dirty="0">
              <a:solidFill>
                <a:schemeClr val="bg1"/>
              </a:solidFill>
              <a:effectLst>
                <a:outerShdw blurRad="38100" dist="38100" dir="2700000" algn="tl">
                  <a:srgbClr val="000000">
                    <a:alpha val="43137"/>
                  </a:srgbClr>
                </a:outerShdw>
              </a:effectLst>
            </a:endParaRPr>
          </a:p>
          <a:p>
            <a:pPr marL="256032" indent="-256032">
              <a:buFont typeface="Arial" pitchFamily="34" charset="0"/>
              <a:buChar char="•"/>
            </a:pPr>
            <a:r>
              <a:rPr lang="en-US" sz="2400" dirty="0">
                <a:solidFill>
                  <a:schemeClr val="bg1"/>
                </a:solidFill>
                <a:effectLst>
                  <a:outerShdw blurRad="38100" dist="38100" dir="2700000" algn="tl">
                    <a:srgbClr val="000000">
                      <a:alpha val="43137"/>
                    </a:srgbClr>
                  </a:outerShdw>
                </a:effectLst>
              </a:rPr>
              <a:t>Press release indicating your support for patient care</a:t>
            </a:r>
          </a:p>
          <a:p>
            <a:pPr marL="256032" indent="-256032">
              <a:buFont typeface="Arial" pitchFamily="34" charset="0"/>
              <a:buChar char="•"/>
            </a:pPr>
            <a:endParaRPr lang="en-US" sz="2400" dirty="0">
              <a:solidFill>
                <a:schemeClr val="bg1"/>
              </a:solidFill>
              <a:effectLst>
                <a:outerShdw blurRad="38100" dist="38100" dir="2700000" algn="tl">
                  <a:srgbClr val="000000">
                    <a:alpha val="43137"/>
                  </a:srgbClr>
                </a:outerShdw>
              </a:effectLst>
            </a:endParaRPr>
          </a:p>
          <a:p>
            <a:pPr marL="256032" indent="-256032">
              <a:buFont typeface="Arial" pitchFamily="34" charset="0"/>
              <a:buChar char="•"/>
            </a:pPr>
            <a:r>
              <a:rPr lang="en-US" sz="2400" dirty="0">
                <a:solidFill>
                  <a:schemeClr val="bg1"/>
                </a:solidFill>
                <a:effectLst>
                  <a:outerShdw blurRad="38100" dist="38100" dir="2700000" algn="tl">
                    <a:srgbClr val="000000">
                      <a:alpha val="43137"/>
                    </a:srgbClr>
                  </a:outerShdw>
                </a:effectLst>
              </a:rPr>
              <a:t>Complimentary preferred job postings in </a:t>
            </a:r>
            <a:r>
              <a:rPr lang="en-US" sz="2400" i="1" dirty="0">
                <a:solidFill>
                  <a:schemeClr val="bg1"/>
                </a:solidFill>
                <a:effectLst>
                  <a:outerShdw blurRad="38100" dist="38100" dir="2700000" algn="tl">
                    <a:srgbClr val="000000">
                      <a:alpha val="43137"/>
                    </a:srgbClr>
                  </a:outerShdw>
                </a:effectLst>
              </a:rPr>
              <a:t>Radiology</a:t>
            </a:r>
            <a:r>
              <a:rPr lang="en-US" sz="2400" dirty="0">
                <a:solidFill>
                  <a:schemeClr val="bg1"/>
                </a:solidFill>
                <a:effectLst>
                  <a:outerShdw blurRad="38100" dist="38100" dir="2700000" algn="tl">
                    <a:srgbClr val="000000">
                      <a:alpha val="43137"/>
                    </a:srgbClr>
                  </a:outerShdw>
                </a:effectLst>
              </a:rPr>
              <a:t> and on Career Connect</a:t>
            </a:r>
          </a:p>
        </p:txBody>
      </p:sp>
      <p:sp>
        <p:nvSpPr>
          <p:cNvPr id="8"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10</a:t>
            </a:fld>
            <a:endParaRPr lang="en-US" sz="1200" dirty="0">
              <a:solidFill>
                <a:schemeClr val="bg1"/>
              </a:solidFill>
            </a:endParaRPr>
          </a:p>
        </p:txBody>
      </p:sp>
    </p:spTree>
    <p:extLst>
      <p:ext uri="{BB962C8B-B14F-4D97-AF65-F5344CB8AC3E}">
        <p14:creationId xmlns:p14="http://schemas.microsoft.com/office/powerpoint/2010/main" val="103059283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71" y="1072476"/>
            <a:ext cx="9143999" cy="630942"/>
          </a:xfrm>
          <a:prstGeom prst="rect">
            <a:avLst/>
          </a:prstGeom>
        </p:spPr>
        <p:txBody>
          <a:bodyPr wrap="square">
            <a:spAutoFit/>
          </a:bodyPr>
          <a:lstStyle/>
          <a:p>
            <a:pPr algn="ctr" fontAlgn="auto">
              <a:spcAft>
                <a:spcPts val="0"/>
              </a:spcAft>
            </a:pP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$60:$1 Return on Your Investment</a:t>
            </a:r>
          </a:p>
        </p:txBody>
      </p:sp>
      <p:sp>
        <p:nvSpPr>
          <p:cNvPr id="14"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11</a:t>
            </a:fld>
            <a:endParaRPr lang="en-US" sz="1200" dirty="0">
              <a:solidFill>
                <a:schemeClr val="bg1"/>
              </a:solidFill>
            </a:endParaRPr>
          </a:p>
        </p:txBody>
      </p:sp>
      <p:pic>
        <p:nvPicPr>
          <p:cNvPr id="5" name="Picture 4">
            <a:extLst>
              <a:ext uri="{FF2B5EF4-FFF2-40B4-BE49-F238E27FC236}">
                <a16:creationId xmlns:a16="http://schemas.microsoft.com/office/drawing/2014/main" id="{D2A13452-0305-46EC-8A8B-ABF4D3251968}"/>
              </a:ext>
            </a:extLst>
          </p:cNvPr>
          <p:cNvPicPr>
            <a:picLocks noChangeAspect="1"/>
          </p:cNvPicPr>
          <p:nvPr/>
        </p:nvPicPr>
        <p:blipFill>
          <a:blip r:embed="rId3"/>
          <a:stretch>
            <a:fillRect/>
          </a:stretch>
        </p:blipFill>
        <p:spPr>
          <a:xfrm>
            <a:off x="1418409" y="1736357"/>
            <a:ext cx="6105797" cy="4587057"/>
          </a:xfrm>
          <a:prstGeom prst="rect">
            <a:avLst/>
          </a:prstGeom>
        </p:spPr>
      </p:pic>
    </p:spTree>
    <p:extLst>
      <p:ext uri="{BB962C8B-B14F-4D97-AF65-F5344CB8AC3E}">
        <p14:creationId xmlns:p14="http://schemas.microsoft.com/office/powerpoint/2010/main" val="426379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12</a:t>
            </a:fld>
            <a:endParaRPr lang="en-US" sz="1200" dirty="0">
              <a:solidFill>
                <a:schemeClr val="bg1"/>
              </a:solidFill>
            </a:endParaRPr>
          </a:p>
        </p:txBody>
      </p:sp>
      <p:pic>
        <p:nvPicPr>
          <p:cNvPr id="5" name="Picture 4">
            <a:extLst>
              <a:ext uri="{FF2B5EF4-FFF2-40B4-BE49-F238E27FC236}">
                <a16:creationId xmlns:a16="http://schemas.microsoft.com/office/drawing/2014/main" id="{6C88AE4C-A5DD-4870-876F-884C45AF9FE2}"/>
              </a:ext>
            </a:extLst>
          </p:cNvPr>
          <p:cNvPicPr>
            <a:picLocks noChangeAspect="1"/>
          </p:cNvPicPr>
          <p:nvPr/>
        </p:nvPicPr>
        <p:blipFill>
          <a:blip r:embed="rId3"/>
          <a:stretch>
            <a:fillRect/>
          </a:stretch>
        </p:blipFill>
        <p:spPr>
          <a:xfrm>
            <a:off x="627560" y="1367246"/>
            <a:ext cx="7625137" cy="4801012"/>
          </a:xfrm>
          <a:prstGeom prst="rect">
            <a:avLst/>
          </a:prstGeom>
        </p:spPr>
      </p:pic>
    </p:spTree>
    <p:extLst>
      <p:ext uri="{BB962C8B-B14F-4D97-AF65-F5344CB8AC3E}">
        <p14:creationId xmlns:p14="http://schemas.microsoft.com/office/powerpoint/2010/main" val="361973435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52" y="1746075"/>
            <a:ext cx="9109375" cy="343161"/>
          </a:xfrm>
          <a:prstGeom prst="rect">
            <a:avLst/>
          </a:prstGeom>
        </p:spPr>
        <p:txBody>
          <a:bodyPr vert="horz" wrap="square" lIns="91440" tIns="45720" rIns="91440" bIns="45720" rtlCol="0" anchor="ctr">
            <a:spAutoFit/>
          </a:bodyPr>
          <a:lstStyle/>
          <a:p>
            <a:pPr algn="ctr" fontAlgn="auto">
              <a:spcAft>
                <a:spcPts val="0"/>
              </a:spcAft>
            </a:pPr>
            <a:r>
              <a:rPr lang="en-US" sz="1600" dirty="0">
                <a:solidFill>
                  <a:schemeClr val="bg1"/>
                </a:solidFill>
                <a:effectLst>
                  <a:outerShdw blurRad="50800" dist="38100" dir="2700000" algn="tl" rotWithShape="0">
                    <a:srgbClr val="590101">
                      <a:alpha val="40000"/>
                    </a:srgbClr>
                  </a:outerShdw>
                </a:effectLst>
                <a:latin typeface="Arial" pitchFamily="34" charset="0"/>
                <a:cs typeface="Arial" pitchFamily="34" charset="0"/>
              </a:rPr>
              <a:t>Practice group donations fund research and development that makes an impact on clinical care.</a:t>
            </a:r>
          </a:p>
        </p:txBody>
      </p:sp>
      <p:sp>
        <p:nvSpPr>
          <p:cNvPr id="4" name="Rectangle 3"/>
          <p:cNvSpPr/>
          <p:nvPr/>
        </p:nvSpPr>
        <p:spPr>
          <a:xfrm>
            <a:off x="196010" y="3795793"/>
            <a:ext cx="2933748" cy="436751"/>
          </a:xfrm>
          <a:prstGeom prst="rect">
            <a:avLst/>
          </a:prstGeom>
        </p:spPr>
        <p:txBody>
          <a:bodyPr wrap="square">
            <a:spAutoFit/>
          </a:bodyPr>
          <a:lstStyle/>
          <a:p>
            <a:r>
              <a:rPr lang="en-US" sz="1200" b="1" dirty="0">
                <a:solidFill>
                  <a:srgbClr val="FFFF99"/>
                </a:solidFill>
                <a:effectLst>
                  <a:outerShdw blurRad="38100" dist="38100" dir="2700000" algn="tl">
                    <a:srgbClr val="000000">
                      <a:alpha val="43137"/>
                    </a:srgbClr>
                  </a:outerShdw>
                </a:effectLst>
              </a:rPr>
              <a:t>Geoffrey D. Rubin, MD  </a:t>
            </a:r>
          </a:p>
          <a:p>
            <a:r>
              <a:rPr lang="en-US" sz="1000" dirty="0">
                <a:solidFill>
                  <a:schemeClr val="bg1">
                    <a:lumMod val="95000"/>
                  </a:schemeClr>
                </a:solidFill>
                <a:effectLst>
                  <a:outerShdw blurRad="38100" dist="38100" dir="2700000" algn="tl">
                    <a:srgbClr val="000000">
                      <a:alpha val="43137"/>
                    </a:srgbClr>
                  </a:outerShdw>
                </a:effectLst>
              </a:rPr>
              <a:t>1994 RSNA Research Scholar Grant recipient</a:t>
            </a:r>
          </a:p>
        </p:txBody>
      </p:sp>
      <p:pic>
        <p:nvPicPr>
          <p:cNvPr id="1026" name="Picture 2" descr="G:\Robert Leigh\Marketing\VIP Projects\Grant Recipients\Rub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299577"/>
            <a:ext cx="1033100" cy="14657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8919" y="2311744"/>
            <a:ext cx="2325452" cy="1497432"/>
          </a:xfrm>
          <a:prstGeom prst="rect">
            <a:avLst/>
          </a:prstGeom>
        </p:spPr>
        <p:txBody>
          <a:bodyPr vert="horz" wrap="square" lIns="91440" tIns="45720" rIns="91440" bIns="45720" rtlCol="0" anchor="ctr">
            <a:spAutoFit/>
          </a:bodyPr>
          <a:lstStyle/>
          <a:p>
            <a:pPr marL="0" marR="0" indent="0" defTabSz="457200" rtl="0" eaLnBrk="1" fontAlgn="auto" latinLnBrk="0" hangingPunct="1">
              <a:lnSpc>
                <a:spcPct val="100000"/>
              </a:lnSpc>
              <a:spcBef>
                <a:spcPct val="0"/>
              </a:spcBef>
              <a:spcAft>
                <a:spcPts val="0"/>
              </a:spcAft>
              <a:buClrTx/>
              <a:buSzTx/>
              <a:buFontTx/>
              <a:buNone/>
              <a:tabLst/>
            </a:pPr>
            <a:r>
              <a:rPr lang="en-US" sz="1000" noProof="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rPr>
              <a:t>Dr.  Rubin’s research led to the development and improvement of CT angiography as the principal means for assessing aortic disease. </a:t>
            </a:r>
          </a:p>
          <a:p>
            <a:pPr marL="0" marR="0" indent="0" defTabSz="457200" rtl="0" eaLnBrk="1" fontAlgn="auto" latinLnBrk="0" hangingPunct="1">
              <a:lnSpc>
                <a:spcPct val="100000"/>
              </a:lnSpc>
              <a:spcBef>
                <a:spcPct val="0"/>
              </a:spcBef>
              <a:spcAft>
                <a:spcPts val="0"/>
              </a:spcAft>
              <a:buClrTx/>
              <a:buSzTx/>
              <a:buFontTx/>
              <a:buNone/>
              <a:tabLst/>
            </a:pPr>
            <a:endParaRPr lang="en-US" sz="100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endParaRPr>
          </a:p>
          <a:p>
            <a:pPr marL="0" marR="0" indent="0" defTabSz="457200" rtl="0" eaLnBrk="1" fontAlgn="auto" latinLnBrk="0" hangingPunct="1">
              <a:lnSpc>
                <a:spcPct val="100000"/>
              </a:lnSpc>
              <a:spcBef>
                <a:spcPct val="0"/>
              </a:spcBef>
              <a:spcAft>
                <a:spcPts val="0"/>
              </a:spcAft>
              <a:buClrTx/>
              <a:buSzTx/>
              <a:buFontTx/>
              <a:buNone/>
              <a:tabLst/>
            </a:pPr>
            <a:r>
              <a:rPr lang="en-US" sz="1000" noProof="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rPr>
              <a:t>His team’s work included refinement of MDCT techniques, invention of vessel measurement tools, and insights into aortic stent-grafts.</a:t>
            </a:r>
            <a:endParaRPr kumimoji="0" lang="en-US" sz="1000" u="none" strike="noStrike" kern="1200" cap="none" spc="0" normalizeH="0" baseline="0" noProof="0" dirty="0">
              <a:ln>
                <a:noFill/>
              </a:ln>
              <a:solidFill>
                <a:schemeClr val="bg1"/>
              </a:solidFill>
              <a:effectLst>
                <a:outerShdw blurRad="50800" dist="38100" dir="2700000" algn="tl" rotWithShape="0">
                  <a:srgbClr val="590101">
                    <a:alpha val="40000"/>
                  </a:srgbClr>
                </a:outerShdw>
              </a:effectLst>
              <a:uLnTx/>
              <a:uFillTx/>
              <a:latin typeface="Arial" pitchFamily="34" charset="0"/>
              <a:ea typeface="+mj-ea"/>
              <a:cs typeface="Arial" pitchFamily="34" charset="0"/>
            </a:endParaRPr>
          </a:p>
        </p:txBody>
      </p:sp>
      <p:sp>
        <p:nvSpPr>
          <p:cNvPr id="11" name="Rectangle 10"/>
          <p:cNvSpPr/>
          <p:nvPr/>
        </p:nvSpPr>
        <p:spPr>
          <a:xfrm>
            <a:off x="-21771" y="1038607"/>
            <a:ext cx="9143999" cy="639528"/>
          </a:xfrm>
          <a:prstGeom prst="rect">
            <a:avLst/>
          </a:prstGeom>
        </p:spPr>
        <p:txBody>
          <a:bodyPr wrap="square">
            <a:spAutoFit/>
          </a:bodyPr>
          <a:lstStyle/>
          <a:p>
            <a:pPr algn="ct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R&amp;D Department</a:t>
            </a:r>
          </a:p>
        </p:txBody>
      </p:sp>
      <p:pic>
        <p:nvPicPr>
          <p:cNvPr id="12" name="Picture 2" descr="G:\Robert Leigh\Marketing\VIP Projects\Grant Recipients\Mintu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489" y="2320691"/>
            <a:ext cx="1273664" cy="16545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67916" y="3996550"/>
            <a:ext cx="2772967" cy="436751"/>
          </a:xfrm>
          <a:prstGeom prst="rect">
            <a:avLst/>
          </a:prstGeom>
        </p:spPr>
        <p:txBody>
          <a:bodyPr wrap="square">
            <a:spAutoFit/>
          </a:bodyPr>
          <a:lstStyle/>
          <a:p>
            <a:r>
              <a:rPr lang="en-US" sz="1200" b="1" dirty="0">
                <a:solidFill>
                  <a:srgbClr val="FFFF99"/>
                </a:solidFill>
                <a:effectLst>
                  <a:outerShdw blurRad="38100" dist="38100" dir="2700000" algn="tl">
                    <a:srgbClr val="000000">
                      <a:alpha val="43137"/>
                    </a:srgbClr>
                  </a:outerShdw>
                </a:effectLst>
              </a:rPr>
              <a:t>Mark A. Mintun, MD  </a:t>
            </a:r>
          </a:p>
          <a:p>
            <a:r>
              <a:rPr lang="en-US" sz="1000" dirty="0">
                <a:solidFill>
                  <a:schemeClr val="bg1">
                    <a:lumMod val="95000"/>
                  </a:schemeClr>
                </a:solidFill>
                <a:effectLst>
                  <a:outerShdw blurRad="38100" dist="38100" dir="2700000" algn="tl">
                    <a:srgbClr val="000000">
                      <a:alpha val="43137"/>
                    </a:srgbClr>
                  </a:outerShdw>
                </a:effectLst>
              </a:rPr>
              <a:t>1998 RSNA Research Scholar Grant recipient</a:t>
            </a:r>
          </a:p>
        </p:txBody>
      </p:sp>
      <p:sp>
        <p:nvSpPr>
          <p:cNvPr id="14" name="TextBox 13"/>
          <p:cNvSpPr txBox="1"/>
          <p:nvPr/>
        </p:nvSpPr>
        <p:spPr>
          <a:xfrm>
            <a:off x="6667354" y="2320690"/>
            <a:ext cx="2375649" cy="1653415"/>
          </a:xfrm>
          <a:prstGeom prst="rect">
            <a:avLst/>
          </a:prstGeom>
        </p:spPr>
        <p:txBody>
          <a:bodyPr vert="horz" wrap="square" lIns="91440" tIns="45720" rIns="91440" bIns="45720" rtlCol="0" anchor="ctr">
            <a:spAutoFit/>
          </a:bodyPr>
          <a:lstStyle/>
          <a:p>
            <a:pPr marL="0" marR="0" indent="0" defTabSz="457200" rtl="0" eaLnBrk="1" fontAlgn="auto" latinLnBrk="0" hangingPunct="1">
              <a:lnSpc>
                <a:spcPct val="100000"/>
              </a:lnSpc>
              <a:spcBef>
                <a:spcPct val="0"/>
              </a:spcBef>
              <a:spcAft>
                <a:spcPts val="0"/>
              </a:spcAft>
              <a:buClrTx/>
              <a:buSzTx/>
              <a:buFontTx/>
              <a:buNone/>
              <a:tabLst/>
            </a:pPr>
            <a:r>
              <a:rPr lang="en-US" sz="1000" noProof="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rPr>
              <a:t>Dr. Mintun’s research developed functional brain imaging with PET that laid the groundwork for functional MRI which is now in common use in neuroradiology. </a:t>
            </a:r>
          </a:p>
          <a:p>
            <a:pPr marL="0" marR="0" indent="0" defTabSz="457200" rtl="0" eaLnBrk="1" fontAlgn="auto" latinLnBrk="0" hangingPunct="1">
              <a:lnSpc>
                <a:spcPct val="100000"/>
              </a:lnSpc>
              <a:spcBef>
                <a:spcPct val="0"/>
              </a:spcBef>
              <a:spcAft>
                <a:spcPts val="0"/>
              </a:spcAft>
              <a:buClrTx/>
              <a:buSzTx/>
              <a:buFontTx/>
              <a:buNone/>
              <a:tabLst/>
            </a:pPr>
            <a:endParaRPr lang="en-US" sz="100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endParaRPr>
          </a:p>
          <a:p>
            <a:pPr marL="0" marR="0" indent="0" defTabSz="457200" rtl="0" eaLnBrk="1" fontAlgn="auto" latinLnBrk="0" hangingPunct="1">
              <a:lnSpc>
                <a:spcPct val="100000"/>
              </a:lnSpc>
              <a:spcBef>
                <a:spcPct val="0"/>
              </a:spcBef>
              <a:spcAft>
                <a:spcPts val="0"/>
              </a:spcAft>
              <a:buClrTx/>
              <a:buSzTx/>
              <a:buFontTx/>
              <a:buNone/>
              <a:tabLst/>
            </a:pPr>
            <a:r>
              <a:rPr lang="en-US" sz="1000" noProof="0" dirty="0">
                <a:solidFill>
                  <a:schemeClr val="bg1"/>
                </a:solidFill>
                <a:effectLst>
                  <a:outerShdw blurRad="50800" dist="38100" dir="2700000" algn="tl" rotWithShape="0">
                    <a:srgbClr val="590101">
                      <a:alpha val="40000"/>
                    </a:srgbClr>
                  </a:outerShdw>
                </a:effectLst>
                <a:latin typeface="Arial" pitchFamily="34" charset="0"/>
                <a:ea typeface="+mj-ea"/>
                <a:cs typeface="Arial" pitchFamily="34" charset="0"/>
              </a:rPr>
              <a:t>His research around amyloid imaging of the brain assisted in creating a better understanding of the biology of Alzheimer’s disease.</a:t>
            </a:r>
            <a:endParaRPr kumimoji="0" lang="en-US" sz="1000" u="none" strike="noStrike" kern="1200" cap="none" spc="0" normalizeH="0" baseline="0" noProof="0" dirty="0">
              <a:ln>
                <a:noFill/>
              </a:ln>
              <a:solidFill>
                <a:schemeClr val="bg1"/>
              </a:solidFill>
              <a:effectLst>
                <a:outerShdw blurRad="50800" dist="38100" dir="2700000" algn="tl" rotWithShape="0">
                  <a:srgbClr val="590101">
                    <a:alpha val="40000"/>
                  </a:srgbClr>
                </a:outerShdw>
              </a:effectLst>
              <a:uLnTx/>
              <a:uFillTx/>
              <a:latin typeface="Arial" pitchFamily="34" charset="0"/>
              <a:ea typeface="+mj-ea"/>
              <a:cs typeface="Arial" pitchFamily="34" charset="0"/>
            </a:endParaRPr>
          </a:p>
        </p:txBody>
      </p:sp>
      <p:sp>
        <p:nvSpPr>
          <p:cNvPr id="2" name="Rectangle 1"/>
          <p:cNvSpPr/>
          <p:nvPr/>
        </p:nvSpPr>
        <p:spPr>
          <a:xfrm>
            <a:off x="2835543" y="6163417"/>
            <a:ext cx="3040532" cy="446276"/>
          </a:xfrm>
          <a:prstGeom prst="rect">
            <a:avLst/>
          </a:prstGeom>
        </p:spPr>
        <p:txBody>
          <a:bodyPr wrap="square">
            <a:spAutoFit/>
          </a:bodyPr>
          <a:lstStyle/>
          <a:p>
            <a:r>
              <a:rPr lang="en-US" sz="1200" b="1" dirty="0">
                <a:solidFill>
                  <a:srgbClr val="FFFF99"/>
                </a:solidFill>
                <a:effectLst>
                  <a:outerShdw blurRad="38100" dist="38100" dir="2700000" algn="tl">
                    <a:srgbClr val="000000">
                      <a:alpha val="43137"/>
                    </a:srgbClr>
                  </a:outerShdw>
                </a:effectLst>
              </a:rPr>
              <a:t>Katie D. Vo, MD  </a:t>
            </a:r>
          </a:p>
          <a:p>
            <a:r>
              <a:rPr lang="en-US" sz="1000" dirty="0">
                <a:solidFill>
                  <a:schemeClr val="bg1">
                    <a:lumMod val="95000"/>
                  </a:schemeClr>
                </a:solidFill>
                <a:effectLst>
                  <a:outerShdw blurRad="38100" dist="38100" dir="2700000" algn="tl">
                    <a:srgbClr val="000000">
                      <a:alpha val="43137"/>
                    </a:srgbClr>
                  </a:outerShdw>
                </a:effectLst>
              </a:rPr>
              <a:t>1998 RSNA Research Fellow Grant recipient</a:t>
            </a:r>
          </a:p>
        </p:txBody>
      </p:sp>
      <p:sp>
        <p:nvSpPr>
          <p:cNvPr id="5" name="Rectangle 4"/>
          <p:cNvSpPr/>
          <p:nvPr/>
        </p:nvSpPr>
        <p:spPr>
          <a:xfrm>
            <a:off x="4139309" y="4584080"/>
            <a:ext cx="2528045" cy="1809397"/>
          </a:xfrm>
          <a:prstGeom prst="rect">
            <a:avLst/>
          </a:prstGeom>
        </p:spPr>
        <p:txBody>
          <a:bodyPr wrap="square">
            <a:spAutoFit/>
          </a:bodyPr>
          <a:lstStyle/>
          <a:p>
            <a:pPr fontAlgn="auto">
              <a:spcAft>
                <a:spcPts val="0"/>
              </a:spcAft>
            </a:pPr>
            <a:r>
              <a:rPr lang="en-US" sz="1000" dirty="0">
                <a:solidFill>
                  <a:schemeClr val="bg1"/>
                </a:solidFill>
                <a:effectLst>
                  <a:outerShdw blurRad="50800" dist="38100" dir="2700000" algn="tl" rotWithShape="0">
                    <a:srgbClr val="590101">
                      <a:alpha val="40000"/>
                    </a:srgbClr>
                  </a:outerShdw>
                </a:effectLst>
                <a:latin typeface="Arial" pitchFamily="34" charset="0"/>
                <a:cs typeface="Arial" pitchFamily="34" charset="0"/>
              </a:rPr>
              <a:t>Dr. Vo’s research on high resolution MR venography of occult venous malformations.</a:t>
            </a:r>
          </a:p>
          <a:p>
            <a:pPr fontAlgn="auto">
              <a:spcAft>
                <a:spcPts val="0"/>
              </a:spcAft>
            </a:pPr>
            <a:endParaRPr lang="en-US" sz="1000" dirty="0">
              <a:solidFill>
                <a:schemeClr val="bg1"/>
              </a:solidFill>
              <a:effectLst>
                <a:outerShdw blurRad="50800" dist="38100" dir="2700000" algn="tl" rotWithShape="0">
                  <a:srgbClr val="590101">
                    <a:alpha val="40000"/>
                  </a:srgbClr>
                </a:outerShdw>
              </a:effectLst>
              <a:latin typeface="Arial" pitchFamily="34" charset="0"/>
              <a:cs typeface="Arial" pitchFamily="34" charset="0"/>
            </a:endParaRPr>
          </a:p>
          <a:p>
            <a:pPr fontAlgn="auto">
              <a:spcAft>
                <a:spcPts val="0"/>
              </a:spcAft>
            </a:pPr>
            <a:r>
              <a:rPr lang="en-US" sz="1000" dirty="0">
                <a:solidFill>
                  <a:schemeClr val="bg1"/>
                </a:solidFill>
                <a:effectLst>
                  <a:outerShdw blurRad="50800" dist="38100" dir="2700000" algn="tl" rotWithShape="0">
                    <a:srgbClr val="590101">
                      <a:alpha val="40000"/>
                    </a:srgbClr>
                  </a:outerShdw>
                </a:effectLst>
                <a:latin typeface="Arial" pitchFamily="34" charset="0"/>
                <a:cs typeface="Arial" pitchFamily="34" charset="0"/>
              </a:rPr>
              <a:t>Her research assessed the clinical utility of a novel MR sequence that was developed at her MIR institution. This BOLD Venography sequence is now known as the SWI (susceptibility sequence) and is widely used in clinical practice.</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090" y="4612904"/>
            <a:ext cx="1103790" cy="14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13</a:t>
            </a:fld>
            <a:endParaRPr lang="en-US" sz="1200" dirty="0">
              <a:solidFill>
                <a:schemeClr val="bg1"/>
              </a:solidFill>
            </a:endParaRPr>
          </a:p>
        </p:txBody>
      </p:sp>
    </p:spTree>
    <p:extLst>
      <p:ext uri="{BB962C8B-B14F-4D97-AF65-F5344CB8AC3E}">
        <p14:creationId xmlns:p14="http://schemas.microsoft.com/office/powerpoint/2010/main" val="383878313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7091" y="2577273"/>
            <a:ext cx="8114325" cy="3785652"/>
          </a:xfrm>
          <a:prstGeom prst="rect">
            <a:avLst/>
          </a:prstGeom>
          <a:noFill/>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effectLst>
                  <a:outerShdw blurRad="76200" dist="50800" dir="2700000" algn="tl" rotWithShape="0">
                    <a:srgbClr val="003F82">
                      <a:alpha val="50000"/>
                    </a:srgbClr>
                  </a:outerShdw>
                </a:effectLst>
                <a:latin typeface="Arial" pitchFamily="34" charset="0"/>
                <a:cs typeface="Arial" pitchFamily="34" charset="0"/>
              </a:rPr>
              <a:t>We appreciate your consideration for support. If you would like to make a donation, schedule a web meeting, or need additional information, please contact:</a:t>
            </a:r>
          </a:p>
          <a:p>
            <a:endParaRPr lang="en-US" sz="2400" dirty="0">
              <a:solidFill>
                <a:schemeClr val="bg1"/>
              </a:solidFill>
              <a:effectLst>
                <a:outerShdw blurRad="76200" dist="50800" dir="2700000">
                  <a:srgbClr val="003F82">
                    <a:alpha val="50000"/>
                  </a:srgbClr>
                </a:outerShdw>
              </a:effectLst>
              <a:latin typeface="Arial" pitchFamily="34" charset="0"/>
              <a:cs typeface="Arial" pitchFamily="34" charset="0"/>
            </a:endParaRPr>
          </a:p>
          <a:p>
            <a:pPr marL="1188720"/>
            <a:r>
              <a:rPr lang="en-US" sz="2400" dirty="0">
                <a:solidFill>
                  <a:schemeClr val="bg1"/>
                </a:solidFill>
                <a:effectLst>
                  <a:outerShdw blurRad="76200" dist="50800" dir="2700000">
                    <a:srgbClr val="003F82">
                      <a:alpha val="50000"/>
                    </a:srgbClr>
                  </a:outerShdw>
                </a:effectLst>
                <a:latin typeface="Arial" pitchFamily="34" charset="0"/>
                <a:cs typeface="Arial" pitchFamily="34" charset="0"/>
              </a:rPr>
              <a:t>Bob Leigh</a:t>
            </a:r>
          </a:p>
          <a:p>
            <a:pPr marL="1188720"/>
            <a:r>
              <a:rPr lang="en-US" sz="2400" dirty="0">
                <a:solidFill>
                  <a:schemeClr val="bg1"/>
                </a:solidFill>
                <a:effectLst>
                  <a:outerShdw blurRad="76200" dist="50800" dir="2700000">
                    <a:srgbClr val="003F82">
                      <a:alpha val="50000"/>
                    </a:srgbClr>
                  </a:outerShdw>
                </a:effectLst>
                <a:latin typeface="Arial" pitchFamily="34" charset="0"/>
                <a:cs typeface="Arial" pitchFamily="34" charset="0"/>
              </a:rPr>
              <a:t>Senior Manager, Fund Development</a:t>
            </a:r>
          </a:p>
          <a:p>
            <a:pPr marL="1188720"/>
            <a:r>
              <a:rPr lang="en-US" sz="2400" dirty="0">
                <a:solidFill>
                  <a:schemeClr val="bg1"/>
                </a:solidFill>
                <a:effectLst>
                  <a:outerShdw blurRad="76200" dist="50800" dir="2700000">
                    <a:srgbClr val="003F82">
                      <a:alpha val="50000"/>
                    </a:srgbClr>
                  </a:outerShdw>
                </a:effectLst>
                <a:latin typeface="Arial" pitchFamily="34" charset="0"/>
                <a:cs typeface="Arial" pitchFamily="34" charset="0"/>
              </a:rPr>
              <a:t>RSNA R&amp;E Foundation</a:t>
            </a:r>
          </a:p>
          <a:p>
            <a:pPr marL="1188720"/>
            <a:r>
              <a:rPr lang="en-US" sz="2400" dirty="0">
                <a:solidFill>
                  <a:schemeClr val="bg1"/>
                </a:solidFill>
                <a:effectLst>
                  <a:outerShdw blurRad="76200" dist="50800" dir="2700000">
                    <a:srgbClr val="003F82">
                      <a:alpha val="50000"/>
                    </a:srgbClr>
                  </a:outerShdw>
                </a:effectLst>
                <a:latin typeface="Arial" pitchFamily="34" charset="0"/>
                <a:cs typeface="Arial" pitchFamily="34" charset="0"/>
              </a:rPr>
              <a:t>(630) 590-7760</a:t>
            </a:r>
          </a:p>
          <a:p>
            <a:pPr marL="1188720"/>
            <a:r>
              <a:rPr lang="en-US" sz="2400" dirty="0">
                <a:solidFill>
                  <a:schemeClr val="bg1"/>
                </a:solidFill>
                <a:effectLst>
                  <a:outerShdw blurRad="76200" dist="50800" dir="2700000">
                    <a:srgbClr val="003F82">
                      <a:alpha val="50000"/>
                    </a:srgbClr>
                  </a:outerShdw>
                </a:effectLst>
                <a:latin typeface="Arial" pitchFamily="34" charset="0"/>
                <a:cs typeface="Arial" pitchFamily="34" charset="0"/>
              </a:rPr>
              <a:t>Central Standard Time</a:t>
            </a:r>
          </a:p>
          <a:p>
            <a:pPr marL="1188720"/>
            <a:r>
              <a:rPr lang="en-US" sz="2400" dirty="0" err="1">
                <a:solidFill>
                  <a:schemeClr val="bg1"/>
                </a:solidFill>
                <a:effectLst>
                  <a:outerShdw blurRad="76200" dist="50800" dir="2700000">
                    <a:srgbClr val="003F82">
                      <a:alpha val="50000"/>
                    </a:srgbClr>
                  </a:outerShdw>
                </a:effectLst>
                <a:latin typeface="Arial" pitchFamily="34" charset="0"/>
                <a:cs typeface="Arial" pitchFamily="34" charset="0"/>
              </a:rPr>
              <a:t>rleigh@rsna.org</a:t>
            </a:r>
            <a:endParaRPr lang="en-US" sz="2400" dirty="0">
              <a:solidFill>
                <a:schemeClr val="bg1"/>
              </a:solidFill>
              <a:effectLst>
                <a:outerShdw blurRad="76200" dist="50800" dir="2700000">
                  <a:srgbClr val="003F82">
                    <a:alpha val="50000"/>
                  </a:srgbClr>
                </a:outerShdw>
              </a:effectLst>
              <a:latin typeface="Arial" pitchFamily="34" charset="0"/>
              <a:cs typeface="Arial" pitchFamily="34" charset="0"/>
            </a:endParaRPr>
          </a:p>
        </p:txBody>
      </p:sp>
      <p:sp>
        <p:nvSpPr>
          <p:cNvPr id="10"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14</a:t>
            </a:fld>
            <a:endParaRPr lang="en-US" sz="1200" dirty="0">
              <a:solidFill>
                <a:schemeClr val="bg1"/>
              </a:solidFill>
            </a:endParaRPr>
          </a:p>
        </p:txBody>
      </p:sp>
      <p:sp>
        <p:nvSpPr>
          <p:cNvPr id="11" name="Rectangle 10"/>
          <p:cNvSpPr/>
          <p:nvPr/>
        </p:nvSpPr>
        <p:spPr>
          <a:xfrm>
            <a:off x="-21771" y="1309552"/>
            <a:ext cx="9143999" cy="1077218"/>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Ready to make a VIP commitment</a:t>
            </a:r>
          </a:p>
          <a:p>
            <a:pPr algn="ctr"/>
            <a:r>
              <a:rPr lang="en-US" sz="3200" b="1" dirty="0">
                <a:solidFill>
                  <a:schemeClr val="bg1"/>
                </a:solidFill>
                <a:effectLst>
                  <a:outerShdw blurRad="38100" dist="38100" dir="2700000" algn="tl">
                    <a:srgbClr val="000000">
                      <a:alpha val="43137"/>
                    </a:srgbClr>
                  </a:outerShdw>
                </a:effectLst>
              </a:rPr>
              <a:t>or need more information?</a:t>
            </a:r>
            <a:endParaRPr lang="en-US" sz="35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360283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2" y="1744921"/>
            <a:ext cx="8479972" cy="3693319"/>
          </a:xfrm>
          <a:prstGeom prst="rect">
            <a:avLst/>
          </a:prstGeom>
        </p:spPr>
        <p:txBody>
          <a:bodyPr wrap="square">
            <a:spAutoFit/>
          </a:bodyPr>
          <a:lstStyle/>
          <a:p>
            <a:endParaRPr lang="en-US" sz="3600" b="1"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Slide 3: RSNA R&amp;E Foundation mission and history</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Slide 7: VIP Giving Program description</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Slide 9: Recognition and benefits</a:t>
            </a:r>
          </a:p>
          <a:p>
            <a:endParaRPr lang="en-US" sz="3000" dirty="0">
              <a:solidFill>
                <a:schemeClr val="bg1"/>
              </a:solidFill>
              <a:effectLst>
                <a:outerShdw blurRad="38100" dist="38100" dir="2700000" algn="tl">
                  <a:srgbClr val="000000">
                    <a:alpha val="43137"/>
                  </a:srgbClr>
                </a:outerShdw>
              </a:effectLst>
            </a:endParaRPr>
          </a:p>
          <a:p>
            <a:endParaRPr lang="en-US" sz="2400" dirty="0">
              <a:solidFill>
                <a:schemeClr val="bg1"/>
              </a:solidFill>
              <a:effectLst>
                <a:outerShdw blurRad="38100" dist="38100" dir="2700000" algn="tl">
                  <a:srgbClr val="000000">
                    <a:alpha val="43137"/>
                  </a:srgbClr>
                </a:outerShdw>
              </a:effectLst>
            </a:endParaRPr>
          </a:p>
          <a:p>
            <a:endParaRPr lang="en-US" sz="2400" dirty="0">
              <a:solidFill>
                <a:schemeClr val="bg1"/>
              </a:solidFill>
              <a:effectLst>
                <a:outerShdw blurRad="38100" dist="38100" dir="2700000" algn="tl">
                  <a:srgbClr val="000000">
                    <a:alpha val="43137"/>
                  </a:srgbClr>
                </a:outerShdw>
              </a:effectLst>
            </a:endParaRPr>
          </a:p>
        </p:txBody>
      </p:sp>
      <p:sp>
        <p:nvSpPr>
          <p:cNvPr id="6" name="Title 14"/>
          <p:cNvSpPr txBox="1">
            <a:spLocks/>
          </p:cNvSpPr>
          <p:nvPr/>
        </p:nvSpPr>
        <p:spPr>
          <a:xfrm>
            <a:off x="388636" y="1255129"/>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p>
          <a:p>
            <a:pPr algn="l" fontAlgn="base">
              <a:spcAft>
                <a:spcPts val="0"/>
              </a:spcAft>
            </a:pPr>
            <a:endParaRPr lang="en-US" sz="4100" dirty="0">
              <a:solidFill>
                <a:schemeClr val="bg1"/>
              </a:solidFill>
            </a:endParaRPr>
          </a:p>
        </p:txBody>
      </p:sp>
      <p:sp>
        <p:nvSpPr>
          <p:cNvPr id="7"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2</a:t>
            </a:fld>
            <a:endParaRPr lang="en-US" sz="1200" dirty="0">
              <a:solidFill>
                <a:schemeClr val="bg1"/>
              </a:solidFill>
            </a:endParaRPr>
          </a:p>
        </p:txBody>
      </p:sp>
    </p:spTree>
    <p:extLst>
      <p:ext uri="{BB962C8B-B14F-4D97-AF65-F5344CB8AC3E}">
        <p14:creationId xmlns:p14="http://schemas.microsoft.com/office/powerpoint/2010/main" val="10853532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2" y="1744921"/>
            <a:ext cx="8479972" cy="4893647"/>
          </a:xfrm>
          <a:prstGeom prst="rect">
            <a:avLst/>
          </a:prstGeom>
        </p:spPr>
        <p:txBody>
          <a:bodyPr wrap="square">
            <a:spAutoFit/>
          </a:bodyPr>
          <a:lstStyle/>
          <a:p>
            <a:endParaRPr lang="en-US" sz="3600" b="1"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The R&amp;E Foundation upholds the same principle that you do: to promote the highest standard of patient care.</a:t>
            </a:r>
          </a:p>
          <a:p>
            <a:pPr algn="ctr"/>
            <a:endParaRPr lang="en-US" sz="2400" u="sng" dirty="0">
              <a:solidFill>
                <a:schemeClr val="bg1"/>
              </a:solidFill>
              <a:effectLst>
                <a:outerShdw blurRad="38100" dist="38100" dir="2700000" algn="tl">
                  <a:srgbClr val="000000">
                    <a:alpha val="43137"/>
                  </a:srgbClr>
                </a:outerShdw>
              </a:effectLst>
            </a:endParaRPr>
          </a:p>
          <a:p>
            <a:pPr algn="ctr"/>
            <a:r>
              <a:rPr lang="en-US" sz="2400" u="sng" dirty="0">
                <a:solidFill>
                  <a:schemeClr val="bg1"/>
                </a:solidFill>
                <a:effectLst>
                  <a:outerShdw blurRad="38100" dist="38100" dir="2700000" algn="tl">
                    <a:srgbClr val="000000">
                      <a:alpha val="43137"/>
                    </a:srgbClr>
                  </a:outerShdw>
                </a:effectLst>
              </a:rPr>
              <a:t>RSNA R&amp;E Foundation Mission</a:t>
            </a:r>
          </a:p>
          <a:p>
            <a:r>
              <a:rPr lang="en-US" sz="2400" dirty="0">
                <a:solidFill>
                  <a:schemeClr val="bg1"/>
                </a:solidFill>
                <a:effectLst>
                  <a:outerShdw blurRad="38100" dist="38100" dir="2700000" algn="tl">
                    <a:srgbClr val="000000">
                      <a:alpha val="43137"/>
                    </a:srgbClr>
                  </a:outerShdw>
                </a:effectLst>
              </a:rPr>
              <a:t>To invest in the future of radiology by developing investigators and supporting lifelong innovative research and education. </a:t>
            </a:r>
          </a:p>
          <a:p>
            <a:pPr algn="ct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highlight>
                  <a:srgbClr val="87C1D8"/>
                </a:highlight>
              </a:rPr>
              <a:t>Today’s research is tomorrow’s practice</a:t>
            </a:r>
          </a:p>
          <a:p>
            <a:endParaRPr lang="en-US" sz="2400" dirty="0">
              <a:solidFill>
                <a:schemeClr val="bg1"/>
              </a:solidFill>
              <a:effectLst>
                <a:outerShdw blurRad="38100" dist="38100" dir="2700000" algn="tl">
                  <a:srgbClr val="000000">
                    <a:alpha val="43137"/>
                  </a:srgbClr>
                </a:outerShdw>
              </a:effectLst>
            </a:endParaRPr>
          </a:p>
          <a:p>
            <a:endParaRPr lang="en-US" sz="2400" dirty="0">
              <a:solidFill>
                <a:schemeClr val="bg1"/>
              </a:solidFill>
              <a:effectLst>
                <a:outerShdw blurRad="38100" dist="38100" dir="2700000" algn="tl">
                  <a:srgbClr val="000000">
                    <a:alpha val="43137"/>
                  </a:srgbClr>
                </a:outerShdw>
              </a:effectLst>
            </a:endParaRPr>
          </a:p>
        </p:txBody>
      </p:sp>
      <p:sp>
        <p:nvSpPr>
          <p:cNvPr id="6" name="Title 14"/>
          <p:cNvSpPr txBox="1">
            <a:spLocks/>
          </p:cNvSpPr>
          <p:nvPr/>
        </p:nvSpPr>
        <p:spPr>
          <a:xfrm>
            <a:off x="388636" y="1398995"/>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Mission is Your Mission</a:t>
            </a:r>
          </a:p>
          <a:p>
            <a:pPr algn="l" fontAlgn="base">
              <a:spcAft>
                <a:spcPts val="0"/>
              </a:spcAft>
            </a:pPr>
            <a:endParaRPr lang="en-US" sz="4100" dirty="0">
              <a:solidFill>
                <a:schemeClr val="bg1"/>
              </a:solidFill>
            </a:endParaRPr>
          </a:p>
        </p:txBody>
      </p:sp>
      <p:sp>
        <p:nvSpPr>
          <p:cNvPr id="7"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3</a:t>
            </a:fld>
            <a:endParaRPr lang="en-US" sz="1200" dirty="0">
              <a:solidFill>
                <a:schemeClr val="bg1"/>
              </a:solidFill>
            </a:endParaRPr>
          </a:p>
        </p:txBody>
      </p:sp>
    </p:spTree>
    <p:extLst>
      <p:ext uri="{BB962C8B-B14F-4D97-AF65-F5344CB8AC3E}">
        <p14:creationId xmlns:p14="http://schemas.microsoft.com/office/powerpoint/2010/main" val="20366167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71" y="3562465"/>
            <a:ext cx="8889258" cy="2523768"/>
          </a:xfrm>
          <a:prstGeom prst="rect">
            <a:avLst/>
          </a:prstGeom>
        </p:spPr>
        <p:txBody>
          <a:bodyPr wrap="square">
            <a:spAutoFit/>
          </a:bodyPr>
          <a:lstStyle/>
          <a:p>
            <a:pPr marL="342900" indent="-342900">
              <a:buFont typeface="Arial" pitchFamily="34" charset="0"/>
              <a:buChar char="•"/>
            </a:pPr>
            <a:r>
              <a:rPr lang="en-US" sz="2400" b="1" dirty="0">
                <a:solidFill>
                  <a:srgbClr val="FFFF99"/>
                </a:solidFill>
                <a:effectLst>
                  <a:outerShdw blurRad="38100" dist="38100" dir="2700000" algn="tl">
                    <a:srgbClr val="000000">
                      <a:alpha val="43137"/>
                    </a:srgbClr>
                  </a:outerShdw>
                </a:effectLst>
              </a:rPr>
              <a:t>Research Scholar:</a:t>
            </a:r>
            <a:r>
              <a:rPr lang="en-US" sz="2400" dirty="0">
                <a:solidFill>
                  <a:srgbClr val="FFFF99"/>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To help prepare junior faculty to become fully-funded, independent investigators. </a:t>
            </a:r>
            <a:br>
              <a:rPr lang="en-US" sz="800" dirty="0">
                <a:solidFill>
                  <a:schemeClr val="bg1"/>
                </a:solidFill>
                <a:effectLst>
                  <a:outerShdw blurRad="38100" dist="38100" dir="2700000" algn="tl">
                    <a:srgbClr val="000000">
                      <a:alpha val="43137"/>
                    </a:srgbClr>
                  </a:outerShdw>
                </a:effectLst>
              </a:rPr>
            </a:br>
            <a:endParaRPr lang="en-US" sz="800"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a:solidFill>
                  <a:srgbClr val="FFFF99"/>
                </a:solidFill>
                <a:effectLst>
                  <a:outerShdw blurRad="38100" dist="38100" dir="2700000" algn="tl">
                    <a:srgbClr val="000000">
                      <a:alpha val="43137"/>
                    </a:srgbClr>
                  </a:outerShdw>
                </a:effectLst>
              </a:rPr>
              <a:t>Research Seed:</a:t>
            </a:r>
            <a:r>
              <a:rPr lang="en-US" sz="2400" dirty="0">
                <a:solidFill>
                  <a:srgbClr val="FFFF99"/>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To support the preliminary or pilot phases of scientific projects. </a:t>
            </a:r>
            <a:br>
              <a:rPr lang="en-US" sz="800" dirty="0">
                <a:solidFill>
                  <a:schemeClr val="bg1"/>
                </a:solidFill>
                <a:effectLst>
                  <a:outerShdw blurRad="38100" dist="38100" dir="2700000" algn="tl">
                    <a:srgbClr val="000000">
                      <a:alpha val="43137"/>
                    </a:srgbClr>
                  </a:outerShdw>
                </a:effectLst>
              </a:rPr>
            </a:br>
            <a:endParaRPr lang="en-US" sz="800"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a:solidFill>
                  <a:srgbClr val="FFFF99"/>
                </a:solidFill>
                <a:effectLst>
                  <a:outerShdw blurRad="38100" dist="38100" dir="2700000" algn="tl">
                    <a:srgbClr val="000000">
                      <a:alpha val="43137"/>
                    </a:srgbClr>
                  </a:outerShdw>
                </a:effectLst>
              </a:rPr>
              <a:t>Research Resident / Fellow:</a:t>
            </a:r>
            <a:r>
              <a:rPr lang="en-US" sz="200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To allow trainees to devote time to a research project under the guidance of a scientific advisor. </a:t>
            </a:r>
            <a:endParaRPr lang="en-US" sz="800" dirty="0">
              <a:solidFill>
                <a:schemeClr val="bg1"/>
              </a:solidFill>
              <a:effectLst>
                <a:outerShdw blurRad="38100" dist="38100" dir="2700000" algn="tl">
                  <a:srgbClr val="000000">
                    <a:alpha val="43137"/>
                  </a:srgbClr>
                </a:outerShdw>
              </a:effectLst>
            </a:endParaRPr>
          </a:p>
          <a:p>
            <a:endParaRPr lang="en-US" sz="800"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endParaRPr lang="en-US" sz="800" dirty="0">
              <a:solidFill>
                <a:schemeClr val="bg1"/>
              </a:solidFill>
              <a:effectLst>
                <a:outerShdw blurRad="38100" dist="38100" dir="2700000" algn="tl">
                  <a:srgbClr val="000000">
                    <a:alpha val="43137"/>
                  </a:srgbClr>
                </a:outerShdw>
              </a:effectLst>
            </a:endParaRPr>
          </a:p>
        </p:txBody>
      </p:sp>
      <p:sp>
        <p:nvSpPr>
          <p:cNvPr id="6" name="Title 14"/>
          <p:cNvSpPr txBox="1">
            <a:spLocks/>
          </p:cNvSpPr>
          <p:nvPr/>
        </p:nvSpPr>
        <p:spPr>
          <a:xfrm>
            <a:off x="110072" y="1198425"/>
            <a:ext cx="9143999" cy="11430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r>
              <a:rPr lang="en-US" sz="1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R&amp;E Grants</a:t>
            </a:r>
          </a:p>
          <a:p>
            <a:pPr algn="l" fontAlgn="base">
              <a:spcAft>
                <a:spcPts val="0"/>
              </a:spcAft>
            </a:pPr>
            <a:endParaRPr lang="en-US" dirty="0">
              <a:solidFill>
                <a:schemeClr val="bg1"/>
              </a:solidFill>
            </a:endParaRPr>
          </a:p>
          <a:p>
            <a:pPr algn="l" fontAlgn="base">
              <a:spcAft>
                <a:spcPts val="0"/>
              </a:spcAft>
            </a:pPr>
            <a:r>
              <a:rPr lang="en-US" sz="8400" dirty="0">
                <a:solidFill>
                  <a:schemeClr val="bg1"/>
                </a:solidFill>
              </a:rPr>
              <a:t>Research is funded in several areas that advance the specialty, including:</a:t>
            </a:r>
          </a:p>
          <a:p>
            <a:pPr algn="l" fontAlgn="base">
              <a:spcAft>
                <a:spcPts val="0"/>
              </a:spcAft>
            </a:pPr>
            <a:endParaRPr lang="en-US" dirty="0">
              <a:solidFill>
                <a:schemeClr val="bg1"/>
              </a:solidFill>
            </a:endParaRPr>
          </a:p>
        </p:txBody>
      </p:sp>
      <p:sp>
        <p:nvSpPr>
          <p:cNvPr id="4" name="TextBox 3"/>
          <p:cNvSpPr txBox="1"/>
          <p:nvPr/>
        </p:nvSpPr>
        <p:spPr>
          <a:xfrm>
            <a:off x="4944267" y="2209832"/>
            <a:ext cx="2554498" cy="830997"/>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en-US" sz="1600" i="1" dirty="0">
                <a:solidFill>
                  <a:srgbClr val="FFFF99"/>
                </a:solidFill>
              </a:rPr>
              <a:t>Cardiac Radiology</a:t>
            </a:r>
          </a:p>
          <a:p>
            <a:pPr marL="285750" indent="-285750">
              <a:spcAft>
                <a:spcPts val="0"/>
              </a:spcAft>
              <a:buFont typeface="Arial" panose="020B0604020202020204" pitchFamily="34" charset="0"/>
              <a:buChar char="•"/>
            </a:pPr>
            <a:r>
              <a:rPr lang="en-US" sz="1600" i="1" dirty="0">
                <a:solidFill>
                  <a:srgbClr val="FFFF99"/>
                </a:solidFill>
              </a:rPr>
              <a:t>Quality Improvement</a:t>
            </a:r>
          </a:p>
          <a:p>
            <a:pPr marL="285750" indent="-285750">
              <a:spcAft>
                <a:spcPts val="0"/>
              </a:spcAft>
              <a:buFont typeface="Arial" panose="020B0604020202020204" pitchFamily="34" charset="0"/>
              <a:buChar char="•"/>
            </a:pPr>
            <a:r>
              <a:rPr lang="en-US" sz="1600" i="1" dirty="0">
                <a:solidFill>
                  <a:srgbClr val="FFFF99"/>
                </a:solidFill>
              </a:rPr>
              <a:t>and many more</a:t>
            </a:r>
          </a:p>
        </p:txBody>
      </p:sp>
      <p:sp>
        <p:nvSpPr>
          <p:cNvPr id="8" name="TextBox 7"/>
          <p:cNvSpPr txBox="1"/>
          <p:nvPr/>
        </p:nvSpPr>
        <p:spPr>
          <a:xfrm>
            <a:off x="1704278" y="2218318"/>
            <a:ext cx="2979948" cy="1077218"/>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en-US" sz="1600" i="1" dirty="0">
                <a:solidFill>
                  <a:srgbClr val="FFFF99"/>
                </a:solidFill>
              </a:rPr>
              <a:t>Breast/Mammography</a:t>
            </a:r>
          </a:p>
          <a:p>
            <a:pPr marL="285750" indent="-285750">
              <a:spcAft>
                <a:spcPts val="0"/>
              </a:spcAft>
              <a:buFont typeface="Arial" panose="020B0604020202020204" pitchFamily="34" charset="0"/>
              <a:buChar char="•"/>
            </a:pPr>
            <a:r>
              <a:rPr lang="en-US" sz="1600" i="1" dirty="0">
                <a:solidFill>
                  <a:srgbClr val="FFFF99"/>
                </a:solidFill>
              </a:rPr>
              <a:t>Diagnostic Radiology</a:t>
            </a:r>
          </a:p>
          <a:p>
            <a:pPr marL="285750" indent="-285750">
              <a:spcAft>
                <a:spcPts val="0"/>
              </a:spcAft>
              <a:buFont typeface="Arial" panose="020B0604020202020204" pitchFamily="34" charset="0"/>
              <a:buChar char="•"/>
            </a:pPr>
            <a:r>
              <a:rPr lang="en-US" sz="1600" i="1" dirty="0">
                <a:solidFill>
                  <a:srgbClr val="FFFF99"/>
                </a:solidFill>
              </a:rPr>
              <a:t>Interventional Radiology</a:t>
            </a:r>
          </a:p>
          <a:p>
            <a:pPr marL="285750" indent="-285750">
              <a:spcAft>
                <a:spcPts val="0"/>
              </a:spcAft>
              <a:buFont typeface="Arial" panose="020B0604020202020204" pitchFamily="34" charset="0"/>
              <a:buChar char="•"/>
            </a:pPr>
            <a:r>
              <a:rPr lang="en-US" sz="1600" i="1" dirty="0">
                <a:solidFill>
                  <a:srgbClr val="FFFF99"/>
                </a:solidFill>
              </a:rPr>
              <a:t>Neuroradiology</a:t>
            </a:r>
          </a:p>
        </p:txBody>
      </p:sp>
      <p:sp>
        <p:nvSpPr>
          <p:cNvPr id="10"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4</a:t>
            </a:fld>
            <a:endParaRPr lang="en-US" sz="1200" dirty="0">
              <a:solidFill>
                <a:schemeClr val="bg1"/>
              </a:solidFill>
            </a:endParaRPr>
          </a:p>
        </p:txBody>
      </p:sp>
    </p:spTree>
    <p:extLst>
      <p:ext uri="{BB962C8B-B14F-4D97-AF65-F5344CB8AC3E}">
        <p14:creationId xmlns:p14="http://schemas.microsoft.com/office/powerpoint/2010/main" val="20904361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02" y="1560381"/>
            <a:ext cx="8944429" cy="2308324"/>
          </a:xfrm>
          <a:prstGeom prst="rect">
            <a:avLst/>
          </a:prstGeom>
        </p:spPr>
        <p:txBody>
          <a:bodyPr wrap="square">
            <a:spAutoFit/>
          </a:bodyPr>
          <a:lstStyle/>
          <a:p>
            <a:endParaRPr lang="en-US" sz="12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r>
              <a:rPr lang="en-US" sz="2000" dirty="0">
                <a:solidFill>
                  <a:schemeClr val="bg1"/>
                </a:solidFill>
                <a:effectLst>
                  <a:outerShdw blurRad="38100" dist="38100" dir="2700000" algn="tl">
                    <a:srgbClr val="000000">
                      <a:alpha val="43137"/>
                    </a:srgbClr>
                  </a:outerShdw>
                </a:effectLst>
              </a:rPr>
              <a:t>The RSNA R&amp;E Foundation models its grant applications and review process on those used by the NIH. The rigorous peer-review system ensures only the best science is funded</a:t>
            </a:r>
            <a:r>
              <a:rPr lang="en-US" sz="1700" dirty="0">
                <a:solidFill>
                  <a:schemeClr val="bg1"/>
                </a:solidFill>
                <a:effectLst>
                  <a:outerShdw blurRad="38100" dist="38100" dir="2700000" algn="tl">
                    <a:srgbClr val="000000">
                      <a:alpha val="43137"/>
                    </a:srgbClr>
                  </a:outerShdw>
                </a:effectLst>
              </a:rPr>
              <a:t>.</a:t>
            </a:r>
          </a:p>
          <a:p>
            <a:endParaRPr lang="en-US" sz="28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 </a:t>
            </a:r>
          </a:p>
        </p:txBody>
      </p:sp>
      <p:sp>
        <p:nvSpPr>
          <p:cNvPr id="7" name="Title 14"/>
          <p:cNvSpPr txBox="1">
            <a:spLocks/>
          </p:cNvSpPr>
          <p:nvPr/>
        </p:nvSpPr>
        <p:spPr>
          <a:xfrm>
            <a:off x="1" y="1183993"/>
            <a:ext cx="9143999" cy="1143000"/>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r>
              <a:rPr lang="en-US" sz="93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Grant Application and Review</a:t>
            </a:r>
          </a:p>
          <a:p>
            <a:pPr>
              <a:spcAft>
                <a:spcPts val="0"/>
              </a:spcAft>
            </a:pPr>
            <a:br>
              <a:rPr lang="en-US" sz="1400" b="1" dirty="0">
                <a:solidFill>
                  <a:schemeClr val="bg1"/>
                </a:solidFill>
                <a:effectLst>
                  <a:outerShdw blurRad="38100" dist="38100" dir="2700000" algn="tl">
                    <a:srgbClr val="000000">
                      <a:alpha val="43137"/>
                    </a:srgbClr>
                  </a:outerShdw>
                </a:effectLst>
              </a:rPr>
            </a:br>
            <a:endParaRPr lang="en-US" sz="1400" b="1" dirty="0">
              <a:solidFill>
                <a:schemeClr val="bg1"/>
              </a:solidFill>
              <a:effectLst>
                <a:outerShdw blurRad="38100" dist="38100" dir="2700000" algn="tl">
                  <a:srgbClr val="000000">
                    <a:alpha val="43137"/>
                  </a:srgbClr>
                </a:outerShdw>
              </a:effectLst>
            </a:endParaRPr>
          </a:p>
          <a:p>
            <a:pPr algn="l" fontAlgn="base">
              <a:spcAft>
                <a:spcPts val="0"/>
              </a:spcAft>
            </a:pPr>
            <a:br>
              <a:rPr lang="en-US" dirty="0">
                <a:solidFill>
                  <a:schemeClr val="bg1"/>
                </a:solidFill>
              </a:rPr>
            </a:br>
            <a:endParaRPr lang="en-US" dirty="0">
              <a:solidFill>
                <a:schemeClr val="bg1"/>
              </a:solidFill>
            </a:endParaRPr>
          </a:p>
          <a:p>
            <a:pPr algn="l" fontAlgn="base">
              <a:spcAft>
                <a:spcPts val="0"/>
              </a:spcAft>
            </a:pPr>
            <a:endParaRPr lang="en-US" dirty="0">
              <a:solidFill>
                <a:schemeClr val="bg1"/>
              </a:solidFill>
            </a:endParaRPr>
          </a:p>
          <a:p>
            <a:pPr algn="l" fontAlgn="base">
              <a:spcAft>
                <a:spcPts val="0"/>
              </a:spcAft>
            </a:pPr>
            <a:endParaRPr lang="en-US" dirty="0">
              <a:solidFill>
                <a:schemeClr val="bg1"/>
              </a:solidFill>
            </a:endParaRPr>
          </a:p>
        </p:txBody>
      </p:sp>
      <p:sp>
        <p:nvSpPr>
          <p:cNvPr id="8" name="TextBox 7"/>
          <p:cNvSpPr txBox="1"/>
          <p:nvPr/>
        </p:nvSpPr>
        <p:spPr>
          <a:xfrm>
            <a:off x="11626" y="3390288"/>
            <a:ext cx="9143999" cy="311965"/>
          </a:xfrm>
          <a:prstGeom prst="rect">
            <a:avLst/>
          </a:prstGeom>
          <a:gradFill>
            <a:gsLst>
              <a:gs pos="77000">
                <a:schemeClr val="tx1">
                  <a:alpha val="0"/>
                </a:schemeClr>
              </a:gs>
              <a:gs pos="40000">
                <a:schemeClr val="bg1"/>
              </a:gs>
            </a:gsLst>
            <a:lin ang="0" scaled="1"/>
          </a:gradFill>
        </p:spPr>
        <p:txBody>
          <a:bodyPr vert="horz" wrap="square" lIns="91440" tIns="45720" rIns="91440" bIns="45720" rtlCol="0" anchor="ctr">
            <a:spAutoFit/>
          </a:bodyPr>
          <a:lstStyle/>
          <a:p>
            <a:pPr marL="0" marR="0" indent="0" defTabSz="457200" rtl="0" eaLnBrk="1" fontAlgn="auto" latinLnBrk="0" hangingPunct="1">
              <a:lnSpc>
                <a:spcPct val="100000"/>
              </a:lnSpc>
              <a:spcBef>
                <a:spcPct val="0"/>
              </a:spcBef>
              <a:spcAft>
                <a:spcPts val="0"/>
              </a:spcAft>
              <a:buClrTx/>
              <a:buSzTx/>
              <a:buFontTx/>
              <a:buNone/>
              <a:tabLst/>
            </a:pPr>
            <a:r>
              <a:rPr kumimoji="0" lang="en-US" sz="1400" i="1" u="none" strike="noStrike" kern="1200" cap="none" spc="0" normalizeH="0" baseline="0" noProof="0" dirty="0">
                <a:ln>
                  <a:noFill/>
                </a:ln>
                <a:solidFill>
                  <a:srgbClr val="003366"/>
                </a:solidFill>
                <a:effectLst>
                  <a:outerShdw blurRad="50800" dist="38100" dir="2700000" algn="tl" rotWithShape="0">
                    <a:srgbClr val="590101">
                      <a:alpha val="40000"/>
                    </a:srgbClr>
                  </a:outerShdw>
                </a:effectLst>
                <a:uLnTx/>
                <a:uFillTx/>
                <a:latin typeface="Arial Italic"/>
                <a:ea typeface="+mj-ea"/>
                <a:cs typeface="Arial Italic"/>
              </a:rPr>
              <a:t>The Radiology Research Study Section at RSNA Headquarters</a:t>
            </a:r>
          </a:p>
        </p:txBody>
      </p:sp>
      <p:pic>
        <p:nvPicPr>
          <p:cNvPr id="10" name="Picture 5"/>
          <p:cNvPicPr>
            <a:picLocks noChangeArrowheads="1"/>
          </p:cNvPicPr>
          <p:nvPr/>
        </p:nvPicPr>
        <p:blipFill rotWithShape="1">
          <a:blip r:embed="rId3" cstate="screen">
            <a:extLst>
              <a:ext uri="{28A0092B-C50C-407E-A947-70E740481C1C}">
                <a14:useLocalDpi xmlns:a14="http://schemas.microsoft.com/office/drawing/2010/main"/>
              </a:ext>
            </a:extLst>
          </a:blip>
          <a:srcRect l="-162"/>
          <a:stretch/>
        </p:blipFill>
        <p:spPr bwMode="auto">
          <a:xfrm>
            <a:off x="11627" y="3700159"/>
            <a:ext cx="8953081" cy="277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10"/>
          <p:cNvSpPr txBox="1">
            <a:spLocks/>
          </p:cNvSpPr>
          <p:nvPr/>
        </p:nvSpPr>
        <p:spPr>
          <a:xfrm>
            <a:off x="6553200" y="647252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5</a:t>
            </a:fld>
            <a:endParaRPr lang="en-US" sz="1200" dirty="0">
              <a:solidFill>
                <a:schemeClr val="bg1"/>
              </a:solidFill>
            </a:endParaRPr>
          </a:p>
        </p:txBody>
      </p:sp>
    </p:spTree>
    <p:extLst>
      <p:ext uri="{BB962C8B-B14F-4D97-AF65-F5344CB8AC3E}">
        <p14:creationId xmlns:p14="http://schemas.microsoft.com/office/powerpoint/2010/main" val="36920257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846" y="1609212"/>
            <a:ext cx="7622309" cy="3785652"/>
          </a:xfrm>
          <a:prstGeom prst="rect">
            <a:avLst/>
          </a:prstGeom>
        </p:spPr>
        <p:txBody>
          <a:bodyPr wrap="square">
            <a:spAutoFit/>
          </a:bodyPr>
          <a:lstStyle/>
          <a:p>
            <a:endParaRPr lang="en-US" sz="2400" b="1" dirty="0">
              <a:solidFill>
                <a:schemeClr val="bg1"/>
              </a:solidFill>
              <a:effectLst>
                <a:outerShdw blurRad="38100" dist="38100" dir="2700000" algn="tl">
                  <a:srgbClr val="000000">
                    <a:alpha val="43137"/>
                  </a:srgbClr>
                </a:outerShdw>
              </a:effectLst>
            </a:endParaRPr>
          </a:p>
          <a:p>
            <a:endParaRPr lang="en-US" sz="2400" b="1"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en-US" sz="2400" dirty="0">
                <a:solidFill>
                  <a:schemeClr val="bg1"/>
                </a:solidFill>
                <a:effectLst>
                  <a:outerShdw blurRad="38100" dist="38100" dir="2700000" algn="tl">
                    <a:srgbClr val="000000">
                      <a:alpha val="43137"/>
                    </a:srgbClr>
                  </a:outerShdw>
                </a:effectLst>
              </a:rPr>
              <a:t>The Foundation’s Board of Trustees makes grant funding decisions based on scientific merit, available funds and programmatic balance</a:t>
            </a:r>
          </a:p>
          <a:p>
            <a:pPr marL="342900" indent="-342900">
              <a:buFont typeface="Arial" pitchFamily="34" charset="0"/>
              <a:buChar char="•"/>
            </a:pPr>
            <a:endParaRPr lang="en-US" sz="2400"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en-US" sz="2400" dirty="0">
                <a:solidFill>
                  <a:schemeClr val="bg1"/>
                </a:solidFill>
                <a:effectLst>
                  <a:outerShdw blurRad="38100" dist="38100" dir="2700000" algn="tl">
                    <a:srgbClr val="000000">
                      <a:alpha val="43137"/>
                    </a:srgbClr>
                  </a:outerShdw>
                </a:effectLst>
              </a:rPr>
              <a:t>Input from study section chairs help the Board determine the quality line for each grant program</a:t>
            </a:r>
          </a:p>
          <a:p>
            <a:pPr marL="342900" indent="-342900">
              <a:buFont typeface="Arial" pitchFamily="34" charset="0"/>
              <a:buChar char="•"/>
            </a:pPr>
            <a:endParaRPr lang="en-US" sz="2400" dirty="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en-US" sz="2400" dirty="0">
                <a:solidFill>
                  <a:schemeClr val="bg1"/>
                </a:solidFill>
                <a:effectLst>
                  <a:outerShdw blurRad="38100" dist="38100" dir="2700000" algn="tl">
                    <a:srgbClr val="000000">
                      <a:alpha val="43137"/>
                    </a:srgbClr>
                  </a:outerShdw>
                </a:effectLst>
              </a:rPr>
              <a:t>Minimum funding rate goal of 25%</a:t>
            </a:r>
          </a:p>
        </p:txBody>
      </p:sp>
      <p:sp>
        <p:nvSpPr>
          <p:cNvPr id="10" name="Title 14"/>
          <p:cNvSpPr txBox="1">
            <a:spLocks/>
          </p:cNvSpPr>
          <p:nvPr/>
        </p:nvSpPr>
        <p:spPr>
          <a:xfrm>
            <a:off x="388636" y="1415929"/>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Grant Funding Decisions</a:t>
            </a:r>
          </a:p>
          <a:p>
            <a:pPr algn="l" fontAlgn="base">
              <a:spcAft>
                <a:spcPts val="0"/>
              </a:spcAft>
            </a:pPr>
            <a:endParaRPr lang="en-US" sz="4100" dirty="0">
              <a:solidFill>
                <a:schemeClr val="bg1"/>
              </a:solidFill>
            </a:endParaRPr>
          </a:p>
        </p:txBody>
      </p:sp>
      <p:sp>
        <p:nvSpPr>
          <p:cNvPr id="7"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6</a:t>
            </a:fld>
            <a:endParaRPr lang="en-US" sz="1200" dirty="0">
              <a:solidFill>
                <a:schemeClr val="bg1"/>
              </a:solidFill>
            </a:endParaRPr>
          </a:p>
        </p:txBody>
      </p:sp>
    </p:spTree>
    <p:extLst>
      <p:ext uri="{BB962C8B-B14F-4D97-AF65-F5344CB8AC3E}">
        <p14:creationId xmlns:p14="http://schemas.microsoft.com/office/powerpoint/2010/main" val="240103637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36" y="2488629"/>
            <a:ext cx="8581193" cy="4585870"/>
          </a:xfrm>
          <a:prstGeom prst="rect">
            <a:avLst/>
          </a:prstGeom>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rPr>
              <a:t>Established in 2005, the VIP Giving Program recognizes private practice groups and academic institutions making valuable investments in radiologic research and development with group donations to the RSNA R&amp;E Foundation.</a:t>
            </a:r>
          </a:p>
          <a:p>
            <a:pPr algn="ctr"/>
            <a:endParaRPr lang="en-US" sz="2400" dirty="0">
              <a:solidFill>
                <a:schemeClr val="bg1"/>
              </a:solidFill>
              <a:effectLst>
                <a:outerShdw blurRad="38100" dist="38100" dir="2700000" algn="tl">
                  <a:srgbClr val="000000">
                    <a:alpha val="43137"/>
                  </a:srgbClr>
                </a:outerShdw>
              </a:effectLst>
            </a:endParaRPr>
          </a:p>
          <a:p>
            <a:pPr algn="ctr"/>
            <a:r>
              <a:rPr lang="en-US" sz="2800" b="1" dirty="0">
                <a:solidFill>
                  <a:srgbClr val="CCFFCC"/>
                </a:solidFill>
                <a:effectLst>
                  <a:outerShdw blurRad="38100" dist="38100" dir="2700000" algn="tl">
                    <a:srgbClr val="000000">
                      <a:alpha val="43137"/>
                    </a:srgbClr>
                  </a:outerShdw>
                </a:effectLst>
              </a:rPr>
              <a:t>Over $6 million </a:t>
            </a:r>
            <a:r>
              <a:rPr lang="en-US" sz="2400" dirty="0">
                <a:solidFill>
                  <a:schemeClr val="bg1"/>
                </a:solidFill>
                <a:effectLst>
                  <a:outerShdw blurRad="38100" dist="38100" dir="2700000" algn="tl">
                    <a:srgbClr val="000000">
                      <a:alpha val="43137"/>
                    </a:srgbClr>
                  </a:outerShdw>
                </a:effectLst>
              </a:rPr>
              <a:t>in funding has been dedicated to advancing research and education in medical imaging.</a:t>
            </a:r>
          </a:p>
          <a:p>
            <a:endParaRPr lang="en-US" sz="2400" dirty="0">
              <a:solidFill>
                <a:schemeClr val="bg1"/>
              </a:solidFill>
              <a:effectLst>
                <a:outerShdw blurRad="38100" dist="38100" dir="2700000" algn="tl">
                  <a:srgbClr val="000000">
                    <a:alpha val="43137"/>
                  </a:srgbClr>
                </a:outerShdw>
              </a:effectLst>
            </a:endParaRPr>
          </a:p>
          <a:p>
            <a:pPr algn="ctr"/>
            <a:r>
              <a:rPr lang="en-US" sz="2400" b="1" dirty="0">
                <a:solidFill>
                  <a:schemeClr val="bg1"/>
                </a:solidFill>
                <a:effectLst>
                  <a:outerShdw blurRad="38100" dist="38100" dir="2700000" algn="tl">
                    <a:srgbClr val="000000">
                      <a:alpha val="43137"/>
                    </a:srgbClr>
                  </a:outerShdw>
                </a:effectLst>
              </a:rPr>
              <a:t>With your generous gifts we </a:t>
            </a:r>
          </a:p>
          <a:p>
            <a:pPr algn="ctr"/>
            <a:r>
              <a:rPr lang="en-US" sz="2400" b="1" dirty="0">
                <a:solidFill>
                  <a:schemeClr val="bg1"/>
                </a:solidFill>
                <a:effectLst>
                  <a:outerShdw blurRad="38100" dist="38100" dir="2700000" algn="tl">
                    <a:srgbClr val="000000">
                      <a:alpha val="43137"/>
                    </a:srgbClr>
                  </a:outerShdw>
                </a:effectLst>
              </a:rPr>
              <a:t>all can continue to invest in the future!</a:t>
            </a:r>
          </a:p>
          <a:p>
            <a:r>
              <a:rPr lang="en-US" sz="2400" dirty="0">
                <a:solidFill>
                  <a:schemeClr val="bg1"/>
                </a:solidFill>
                <a:effectLst>
                  <a:outerShdw blurRad="38100" dist="38100" dir="2700000" algn="tl">
                    <a:srgbClr val="000000">
                      <a:alpha val="43137"/>
                    </a:srgbClr>
                  </a:outerShdw>
                </a:effectLst>
              </a:rPr>
              <a:t> </a:t>
            </a:r>
          </a:p>
          <a:p>
            <a:pPr algn="ctr"/>
            <a:endParaRPr lang="en-US" sz="2400" dirty="0">
              <a:solidFill>
                <a:schemeClr val="bg1"/>
              </a:solidFill>
              <a:effectLst>
                <a:outerShdw blurRad="38100" dist="38100" dir="2700000" algn="tl">
                  <a:srgbClr val="000000">
                    <a:alpha val="43137"/>
                  </a:srgbClr>
                </a:outerShdw>
              </a:effectLst>
            </a:endParaRPr>
          </a:p>
        </p:txBody>
      </p:sp>
      <p:sp>
        <p:nvSpPr>
          <p:cNvPr id="6" name="Title 14"/>
          <p:cNvSpPr txBox="1">
            <a:spLocks/>
          </p:cNvSpPr>
          <p:nvPr/>
        </p:nvSpPr>
        <p:spPr>
          <a:xfrm>
            <a:off x="1" y="1332164"/>
            <a:ext cx="9143999" cy="11430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Visionaries in Practice (VIP) </a:t>
            </a:r>
          </a:p>
          <a:p>
            <a:r>
              <a:rPr lang="en-US" sz="1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Giving Program</a:t>
            </a:r>
          </a:p>
          <a:p>
            <a:pPr>
              <a:spcAft>
                <a:spcPts val="0"/>
              </a:spcAft>
            </a:pPr>
            <a:br>
              <a:rPr lang="en-US" sz="1400" b="1" dirty="0">
                <a:solidFill>
                  <a:schemeClr val="bg1"/>
                </a:solidFill>
                <a:effectLst>
                  <a:outerShdw blurRad="38100" dist="38100" dir="2700000" algn="tl">
                    <a:srgbClr val="000000">
                      <a:alpha val="43137"/>
                    </a:srgbClr>
                  </a:outerShdw>
                </a:effectLst>
              </a:rPr>
            </a:br>
            <a:endParaRPr lang="en-US" sz="1400" b="1" dirty="0">
              <a:solidFill>
                <a:schemeClr val="bg1"/>
              </a:solidFill>
              <a:effectLst>
                <a:outerShdw blurRad="38100" dist="38100" dir="2700000" algn="tl">
                  <a:srgbClr val="000000">
                    <a:alpha val="43137"/>
                  </a:srgbClr>
                </a:outerShdw>
              </a:effectLst>
            </a:endParaRPr>
          </a:p>
          <a:p>
            <a:pPr algn="l" fontAlgn="base">
              <a:spcAft>
                <a:spcPts val="0"/>
              </a:spcAft>
            </a:pPr>
            <a:br>
              <a:rPr lang="en-US" dirty="0">
                <a:solidFill>
                  <a:schemeClr val="bg1"/>
                </a:solidFill>
              </a:rPr>
            </a:br>
            <a:endParaRPr lang="en-US" dirty="0">
              <a:solidFill>
                <a:schemeClr val="bg1"/>
              </a:solidFill>
            </a:endParaRPr>
          </a:p>
          <a:p>
            <a:pPr algn="l" fontAlgn="base">
              <a:spcAft>
                <a:spcPts val="0"/>
              </a:spcAft>
            </a:pPr>
            <a:endParaRPr lang="en-US" dirty="0">
              <a:solidFill>
                <a:schemeClr val="bg1"/>
              </a:solidFill>
            </a:endParaRPr>
          </a:p>
          <a:p>
            <a:pPr algn="l" fontAlgn="base">
              <a:spcAft>
                <a:spcPts val="0"/>
              </a:spcAft>
            </a:pPr>
            <a:endParaRPr lang="en-US" dirty="0">
              <a:solidFill>
                <a:schemeClr val="bg1"/>
              </a:solidFill>
            </a:endParaRPr>
          </a:p>
        </p:txBody>
      </p:sp>
      <p:sp>
        <p:nvSpPr>
          <p:cNvPr id="7"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7</a:t>
            </a:fld>
            <a:endParaRPr lang="en-US" sz="1200" dirty="0">
              <a:solidFill>
                <a:schemeClr val="bg1"/>
              </a:solidFill>
            </a:endParaRPr>
          </a:p>
        </p:txBody>
      </p:sp>
    </p:spTree>
    <p:extLst>
      <p:ext uri="{BB962C8B-B14F-4D97-AF65-F5344CB8AC3E}">
        <p14:creationId xmlns:p14="http://schemas.microsoft.com/office/powerpoint/2010/main" val="301845671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412" y="3324975"/>
            <a:ext cx="7247106" cy="830997"/>
          </a:xfrm>
          <a:prstGeom prst="rect">
            <a:avLst/>
          </a:prstGeom>
        </p:spPr>
        <p:txBody>
          <a:bodyPr wrap="square">
            <a:spAutoFit/>
          </a:bodyPr>
          <a:lstStyle/>
          <a:p>
            <a:r>
              <a:rPr lang="en-US" sz="2400" dirty="0">
                <a:solidFill>
                  <a:schemeClr val="bg1"/>
                </a:solidFill>
                <a:effectLst>
                  <a:outerShdw blurRad="38100" dist="38100" dir="2700000" algn="tl">
                    <a:srgbClr val="000000">
                      <a:alpha val="43137"/>
                    </a:srgbClr>
                  </a:outerShdw>
                </a:effectLst>
              </a:rPr>
              <a:t>Gifts of $10,000 + receive recognition at the RSNA annual meeting and in publications.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45" y="1894785"/>
            <a:ext cx="8763112" cy="131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4"/>
          <p:cNvSpPr txBox="1">
            <a:spLocks/>
          </p:cNvSpPr>
          <p:nvPr/>
        </p:nvSpPr>
        <p:spPr>
          <a:xfrm>
            <a:off x="1" y="969818"/>
            <a:ext cx="9143999"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0"/>
              </a:spcAft>
            </a:pPr>
            <a:br>
              <a:rPr lang="en-US" sz="1400" b="1" dirty="0">
                <a:solidFill>
                  <a:schemeClr val="bg1"/>
                </a:solidFill>
                <a:effectLst>
                  <a:outerShdw blurRad="38100" dist="38100" dir="2700000" algn="tl">
                    <a:srgbClr val="000000">
                      <a:alpha val="43137"/>
                    </a:srgbClr>
                  </a:outerShdw>
                </a:effectLst>
              </a:rPr>
            </a:br>
            <a:endParaRPr lang="en-US" sz="1400" b="1" dirty="0">
              <a:solidFill>
                <a:schemeClr val="bg1"/>
              </a:solidFill>
              <a:effectLst>
                <a:outerShdw blurRad="38100" dist="38100" dir="2700000" algn="tl">
                  <a:srgbClr val="000000">
                    <a:alpha val="43137"/>
                  </a:srgbClr>
                </a:outerShdw>
              </a:effectLst>
            </a:endParaRPr>
          </a:p>
          <a:p>
            <a:pPr algn="l" fontAlgn="base">
              <a:spcAft>
                <a:spcPts val="0"/>
              </a:spcAft>
            </a:pPr>
            <a:br>
              <a:rPr lang="en-US" dirty="0">
                <a:solidFill>
                  <a:schemeClr val="bg1"/>
                </a:solidFill>
              </a:rPr>
            </a:br>
            <a:endParaRPr lang="en-US" dirty="0">
              <a:solidFill>
                <a:schemeClr val="bg1"/>
              </a:solidFill>
            </a:endParaRPr>
          </a:p>
          <a:p>
            <a:pPr algn="l" fontAlgn="base">
              <a:spcAft>
                <a:spcPts val="0"/>
              </a:spcAft>
            </a:pPr>
            <a:endParaRPr lang="en-US" dirty="0">
              <a:solidFill>
                <a:schemeClr val="bg1"/>
              </a:solidFill>
            </a:endParaRPr>
          </a:p>
          <a:p>
            <a:pPr algn="l" fontAlgn="base">
              <a:spcAft>
                <a:spcPts val="0"/>
              </a:spcAft>
            </a:pPr>
            <a:endParaRPr lang="en-US" dirty="0">
              <a:solidFill>
                <a:schemeClr val="bg1"/>
              </a:solidFill>
            </a:endParaRPr>
          </a:p>
        </p:txBody>
      </p:sp>
      <p:pic>
        <p:nvPicPr>
          <p:cNvPr id="3074" name="Picture 2" descr="G:\Fund Development-Restored\VIP\VIP Practice Group Donors\Radiology Imaging Associates, P.C\RIA_Endo Group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62" y="4271961"/>
            <a:ext cx="2952750" cy="2214563"/>
          </a:xfrm>
          <a:prstGeom prst="rect">
            <a:avLst/>
          </a:prstGeom>
          <a:noFill/>
          <a:ln>
            <a:solidFill>
              <a:srgbClr val="FFFF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48100" y="4424421"/>
            <a:ext cx="4572000" cy="2062103"/>
          </a:xfrm>
          <a:prstGeom prst="rect">
            <a:avLst/>
          </a:prstGeom>
        </p:spPr>
        <p:txBody>
          <a:bodyPr>
            <a:spAutoFit/>
          </a:bodyPr>
          <a:lstStyle/>
          <a:p>
            <a:r>
              <a:rPr lang="en-US" sz="1600" dirty="0">
                <a:solidFill>
                  <a:srgbClr val="FFFF99"/>
                </a:solidFill>
              </a:rPr>
              <a:t>“Our specialty’s survival depends on the ability of radiology collectively, and radiologists individually, to demonstrate our relevance. RIA donates through the VIP Giving Program to support the research that demonstrates our collective value.”</a:t>
            </a:r>
          </a:p>
          <a:p>
            <a:pPr lvl="0"/>
            <a:r>
              <a:rPr lang="en-US" sz="1600" dirty="0">
                <a:solidFill>
                  <a:schemeClr val="bg1"/>
                </a:solidFill>
              </a:rPr>
              <a:t>     - Peter Ricci, MD</a:t>
            </a:r>
          </a:p>
          <a:p>
            <a:pPr lvl="0"/>
            <a:r>
              <a:rPr lang="en-US" sz="1600" dirty="0">
                <a:solidFill>
                  <a:schemeClr val="bg1"/>
                </a:solidFill>
              </a:rPr>
              <a:t>       Radiology Imaging Associates</a:t>
            </a:r>
          </a:p>
        </p:txBody>
      </p:sp>
      <p:sp>
        <p:nvSpPr>
          <p:cNvPr id="11" name="Slide Number Placeholder 10"/>
          <p:cNvSpPr txBox="1">
            <a:spLocks/>
          </p:cNvSpPr>
          <p:nvPr/>
        </p:nvSpPr>
        <p:spPr>
          <a:xfrm>
            <a:off x="6553200" y="6356354"/>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8</a:t>
            </a:fld>
            <a:endParaRPr lang="en-US" sz="1200" dirty="0">
              <a:solidFill>
                <a:schemeClr val="bg1"/>
              </a:solidFill>
            </a:endParaRPr>
          </a:p>
        </p:txBody>
      </p:sp>
      <p:sp>
        <p:nvSpPr>
          <p:cNvPr id="12" name="Rectangle 11"/>
          <p:cNvSpPr/>
          <p:nvPr/>
        </p:nvSpPr>
        <p:spPr>
          <a:xfrm>
            <a:off x="887818" y="1132022"/>
            <a:ext cx="7247106" cy="630942"/>
          </a:xfrm>
          <a:prstGeom prst="rect">
            <a:avLst/>
          </a:prstGeom>
        </p:spPr>
        <p:txBody>
          <a:bodyPr wrap="square">
            <a:spAutoFit/>
          </a:bodyPr>
          <a:lstStyle/>
          <a:p>
            <a:pPr algn="ctr"/>
            <a:r>
              <a:rPr lang="en-US" sz="3500" b="1" dirty="0">
                <a:solidFill>
                  <a:schemeClr val="bg1"/>
                </a:solidFill>
                <a:effectLst>
                  <a:outerShdw blurRad="38100" dist="38100" dir="2700000" algn="tl">
                    <a:srgbClr val="000000">
                      <a:alpha val="43137"/>
                    </a:srgbClr>
                  </a:outerShdw>
                </a:effectLst>
              </a:rPr>
              <a:t>Annual VIP Giving Levels</a:t>
            </a:r>
          </a:p>
        </p:txBody>
      </p:sp>
    </p:spTree>
    <p:extLst>
      <p:ext uri="{BB962C8B-B14F-4D97-AF65-F5344CB8AC3E}">
        <p14:creationId xmlns:p14="http://schemas.microsoft.com/office/powerpoint/2010/main" val="1678754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 y="970511"/>
            <a:ext cx="9143999" cy="1169551"/>
          </a:xfrm>
          <a:prstGeom prst="rect">
            <a:avLst/>
          </a:prstGeom>
        </p:spPr>
        <p:txBody>
          <a:bodyPr wrap="square">
            <a:spAutoFit/>
          </a:bodyPr>
          <a:lstStyle/>
          <a:p>
            <a:pPr algn="ct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Recognition and Benefits – </a:t>
            </a:r>
          </a:p>
          <a:p>
            <a:pPr algn="ct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RSNA annual meeting</a:t>
            </a:r>
          </a:p>
        </p:txBody>
      </p:sp>
      <p:sp>
        <p:nvSpPr>
          <p:cNvPr id="7" name="Rectangle 6"/>
          <p:cNvSpPr/>
          <p:nvPr/>
        </p:nvSpPr>
        <p:spPr>
          <a:xfrm>
            <a:off x="3178626" y="2244546"/>
            <a:ext cx="5892799" cy="4216539"/>
          </a:xfrm>
          <a:prstGeom prst="rect">
            <a:avLst/>
          </a:prstGeom>
        </p:spPr>
        <p:txBody>
          <a:bodyPr wrap="square">
            <a:spAutoFit/>
          </a:bodyPr>
          <a:lstStyle/>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Special recognition in signage and in meeting publications</a:t>
            </a:r>
          </a:p>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Access to R&amp;E Donor Suite</a:t>
            </a:r>
          </a:p>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Early registration for hotel rooms prior to RSNA annual meeting (Silver level and up)</a:t>
            </a:r>
          </a:p>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Network with leaders in the field at the Distinguished Donor Reception </a:t>
            </a:r>
          </a:p>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Access to the front of taxi and shuttle bus lines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from McCormick Place to your destination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(Silver level and up)</a:t>
            </a:r>
          </a:p>
          <a:p>
            <a:pPr marL="256032" indent="-256032">
              <a:buFont typeface="Arial" pitchFamily="34" charset="0"/>
              <a:buChar char="•"/>
            </a:pPr>
            <a:r>
              <a:rPr lang="en-US" dirty="0">
                <a:solidFill>
                  <a:schemeClr val="bg1"/>
                </a:solidFill>
                <a:effectLst>
                  <a:outerShdw blurRad="38100" dist="38100" dir="2700000" algn="tl">
                    <a:srgbClr val="000000">
                      <a:alpha val="43137"/>
                    </a:srgbClr>
                  </a:outerShdw>
                </a:effectLst>
              </a:rPr>
              <a:t>Complimentary ground transportation for up two practice members (Gold level and up)</a:t>
            </a:r>
          </a:p>
          <a:p>
            <a:pPr marL="256032" indent="-256032">
              <a:spcAft>
                <a:spcPts val="1200"/>
              </a:spcAft>
              <a:buFont typeface="Arial" pitchFamily="34" charset="0"/>
              <a:buChar char="•"/>
            </a:pPr>
            <a:r>
              <a:rPr lang="en-US" dirty="0">
                <a:solidFill>
                  <a:schemeClr val="bg1"/>
                </a:solidFill>
                <a:effectLst>
                  <a:outerShdw blurRad="38100" dist="38100" dir="2700000" algn="tl">
                    <a:srgbClr val="000000">
                      <a:alpha val="43137"/>
                    </a:srgbClr>
                  </a:outerShdw>
                </a:effectLst>
              </a:rPr>
              <a:t>Complimentary lunch at Cafe RSNA (Platinum level)</a:t>
            </a:r>
          </a:p>
          <a:p>
            <a:pPr algn="r"/>
            <a:r>
              <a:rPr lang="en-US" sz="1200" i="1" dirty="0">
                <a:solidFill>
                  <a:schemeClr val="bg1"/>
                </a:solidFill>
                <a:effectLst>
                  <a:outerShdw blurRad="38100" dist="38100" dir="2700000" algn="tl">
                    <a:srgbClr val="000000">
                      <a:alpha val="43137"/>
                    </a:srgbClr>
                  </a:outerShdw>
                </a:effectLst>
              </a:rPr>
              <a:t>*Donation deadline for annual meeting </a:t>
            </a:r>
          </a:p>
          <a:p>
            <a:pPr algn="r"/>
            <a:r>
              <a:rPr lang="en-US" sz="1200" i="1" dirty="0">
                <a:solidFill>
                  <a:schemeClr val="bg1"/>
                </a:solidFill>
                <a:effectLst>
                  <a:outerShdw blurRad="38100" dist="38100" dir="2700000" algn="tl">
                    <a:srgbClr val="000000">
                      <a:alpha val="43137"/>
                    </a:srgbClr>
                  </a:outerShdw>
                </a:effectLst>
              </a:rPr>
              <a:t>recognition and benefits is September 30 of each year</a:t>
            </a:r>
          </a:p>
        </p:txBody>
      </p:sp>
      <p:pic>
        <p:nvPicPr>
          <p:cNvPr id="8" name="Picture 3" descr="F:\R&amp;E Foundation\Foundation Focus Newsletter\Vol 6 Issue 3 Jan 2013\Distinguished Donor page\12-1198-0_185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46" y="2325080"/>
            <a:ext cx="2133453" cy="1677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7469" y="3591351"/>
            <a:ext cx="2158501" cy="169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G:\Meeting Photos\RSNA 2010\10-1198-0_58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86" y="4933538"/>
            <a:ext cx="2220681" cy="17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Slide Number Placeholder 10"/>
          <p:cNvSpPr txBox="1">
            <a:spLocks/>
          </p:cNvSpPr>
          <p:nvPr/>
        </p:nvSpPr>
        <p:spPr>
          <a:xfrm>
            <a:off x="6819900" y="6524633"/>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6C7B6B4C-F556-4C6C-BAA6-844D4EC6C53F}" type="slidenum">
              <a:rPr lang="en-US" sz="1200" smtClean="0">
                <a:solidFill>
                  <a:schemeClr val="bg1"/>
                </a:solidFill>
              </a:rPr>
              <a:pPr algn="r">
                <a:defRPr/>
              </a:pPr>
              <a:t>9</a:t>
            </a:fld>
            <a:endParaRPr lang="en-US" sz="1200" dirty="0">
              <a:solidFill>
                <a:schemeClr val="bg1"/>
              </a:solidFill>
            </a:endParaRPr>
          </a:p>
        </p:txBody>
      </p:sp>
    </p:spTree>
    <p:extLst>
      <p:ext uri="{BB962C8B-B14F-4D97-AF65-F5344CB8AC3E}">
        <p14:creationId xmlns:p14="http://schemas.microsoft.com/office/powerpoint/2010/main" val="3060340177"/>
      </p:ext>
    </p:extLst>
  </p:cSld>
  <p:clrMapOvr>
    <a:masterClrMapping/>
  </p:clrMapOvr>
  <p:transition spd="med">
    <p:fade/>
  </p:transition>
</p:sld>
</file>

<file path=ppt/theme/theme1.xml><?xml version="1.0" encoding="utf-8"?>
<a:theme xmlns:a="http://schemas.openxmlformats.org/drawingml/2006/main" name="RSNA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6859</TotalTime>
  <Words>878</Words>
  <Application>Microsoft Office PowerPoint</Application>
  <PresentationFormat>On-screen Show (4:3)</PresentationFormat>
  <Paragraphs>141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Italic</vt:lpstr>
      <vt:lpstr>Calibri</vt:lpstr>
      <vt:lpstr>RSNA2011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RSNA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mstanits</dc:creator>
  <cp:lastModifiedBy>Robert Leigh</cp:lastModifiedBy>
  <cp:revision>413</cp:revision>
  <cp:lastPrinted>2019-08-26T18:53:36Z</cp:lastPrinted>
  <dcterms:created xsi:type="dcterms:W3CDTF">2010-08-11T13:55:38Z</dcterms:created>
  <dcterms:modified xsi:type="dcterms:W3CDTF">2023-01-31T16:12:41Z</dcterms:modified>
</cp:coreProperties>
</file>